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4" r:id="rId5"/>
  </p:sldMasterIdLst>
  <p:notesMasterIdLst>
    <p:notesMasterId r:id="rId33"/>
  </p:notesMasterIdLst>
  <p:sldIdLst>
    <p:sldId id="256" r:id="rId6"/>
    <p:sldId id="259" r:id="rId7"/>
    <p:sldId id="260" r:id="rId8"/>
    <p:sldId id="257" r:id="rId9"/>
    <p:sldId id="283" r:id="rId10"/>
    <p:sldId id="262" r:id="rId11"/>
    <p:sldId id="265" r:id="rId12"/>
    <p:sldId id="263" r:id="rId13"/>
    <p:sldId id="264" r:id="rId14"/>
    <p:sldId id="266" r:id="rId15"/>
    <p:sldId id="267" r:id="rId16"/>
    <p:sldId id="268" r:id="rId17"/>
    <p:sldId id="269" r:id="rId18"/>
    <p:sldId id="270" r:id="rId19"/>
    <p:sldId id="271" r:id="rId20"/>
    <p:sldId id="282" r:id="rId21"/>
    <p:sldId id="284" r:id="rId22"/>
    <p:sldId id="272" r:id="rId23"/>
    <p:sldId id="274" r:id="rId24"/>
    <p:sldId id="281" r:id="rId25"/>
    <p:sldId id="275" r:id="rId26"/>
    <p:sldId id="280" r:id="rId27"/>
    <p:sldId id="276" r:id="rId28"/>
    <p:sldId id="277" r:id="rId29"/>
    <p:sldId id="279" r:id="rId30"/>
    <p:sldId id="285" r:id="rId31"/>
    <p:sldId id="261"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162"/>
    <a:srgbClr val="00133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66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_Microsoft_Office_Excel_20071.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_______________Microsoft_Office_Excel_20072.xlsx"/><Relationship Id="rId1" Type="http://schemas.openxmlformats.org/officeDocument/2006/relationships/image" Target="../media/image12.jpeg"/></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_Microsoft_Office_Excel_20073.xlsx"/></Relationships>
</file>

<file path=ppt/charts/chart1.xml><?xml version="1.0" encoding="utf-8"?>
<c:chartSpace xmlns:c="http://schemas.openxmlformats.org/drawingml/2006/chart" xmlns:a="http://schemas.openxmlformats.org/drawingml/2006/main" xmlns:r="http://schemas.openxmlformats.org/officeDocument/2006/relationships">
  <c:lang val="el-GR"/>
  <c:chart>
    <c:autoTitleDeleted val="1"/>
    <c:plotArea>
      <c:layout/>
      <c:pieChart>
        <c:varyColors val="1"/>
        <c:ser>
          <c:idx val="0"/>
          <c:order val="0"/>
          <c:tx>
            <c:strRef>
              <c:f>Sheet1!$B$1</c:f>
              <c:strCache>
                <c:ptCount val="1"/>
                <c:pt idx="0">
                  <c:v>Sales</c:v>
                </c:pt>
              </c:strCache>
            </c:strRef>
          </c:tx>
          <c:explosion val="10"/>
          <c:cat>
            <c:strRef>
              <c:f>Sheet1!$A$2:$A$5</c:f>
              <c:strCache>
                <c:ptCount val="4"/>
                <c:pt idx="0">
                  <c:v>Safety</c:v>
                </c:pt>
                <c:pt idx="1">
                  <c:v>Efficacy</c:v>
                </c:pt>
                <c:pt idx="2">
                  <c:v>Potency</c:v>
                </c:pt>
                <c:pt idx="3">
                  <c:v>Potency</c:v>
                </c:pt>
              </c:strCache>
            </c:strRef>
          </c:cat>
          <c:val>
            <c:numRef>
              <c:f>Sheet1!$B$2:$B$5</c:f>
              <c:numCache>
                <c:formatCode>General</c:formatCode>
                <c:ptCount val="4"/>
                <c:pt idx="0">
                  <c:v>25</c:v>
                </c:pt>
                <c:pt idx="1">
                  <c:v>25</c:v>
                </c:pt>
                <c:pt idx="2">
                  <c:v>25</c:v>
                </c:pt>
                <c:pt idx="3">
                  <c:v>25</c:v>
                </c:pt>
              </c:numCache>
            </c:numRef>
          </c:val>
        </c:ser>
        <c:firstSliceAng val="0"/>
      </c:pieChart>
      <c:spPr>
        <a:noFill/>
        <a:ln w="25392">
          <a:noFill/>
        </a:ln>
      </c:spPr>
    </c:plotArea>
    <c:plotVisOnly val="1"/>
    <c:dispBlanksAs val="zero"/>
  </c:chart>
  <c:txPr>
    <a:bodyPr/>
    <a:lstStyle/>
    <a:p>
      <a:pPr>
        <a:defRPr sz="1799"/>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hPercent val="65"/>
      <c:depthPercent val="100"/>
      <c:rAngAx val="1"/>
    </c:view3D>
    <c:floor>
      <c:spPr>
        <a:solidFill>
          <a:srgbClr val="C0C0C0"/>
        </a:solidFill>
        <a:ln w="3175">
          <a:solidFill>
            <a:schemeClr val="tx1"/>
          </a:solidFill>
          <a:prstDash val="solid"/>
        </a:ln>
      </c:spPr>
    </c:floor>
    <c:sideWall>
      <c:spPr>
        <a:noFill/>
        <a:ln w="12700">
          <a:solidFill>
            <a:srgbClr val="000080"/>
          </a:solidFill>
          <a:prstDash val="solid"/>
        </a:ln>
      </c:spPr>
    </c:sideWall>
    <c:backWall>
      <c:spPr>
        <a:noFill/>
        <a:ln w="12700">
          <a:solidFill>
            <a:srgbClr val="000080"/>
          </a:solidFill>
          <a:prstDash val="solid"/>
        </a:ln>
      </c:spPr>
    </c:backWall>
    <c:plotArea>
      <c:layout>
        <c:manualLayout>
          <c:layoutTarget val="inner"/>
          <c:xMode val="edge"/>
          <c:yMode val="edge"/>
          <c:x val="5.6237011724724562E-2"/>
          <c:y val="2.3923444976076555E-2"/>
          <c:w val="0.92788990975060537"/>
          <c:h val="0.87081339712918782"/>
        </c:manualLayout>
      </c:layout>
      <c:bar3DChart>
        <c:barDir val="col"/>
        <c:grouping val="clustered"/>
        <c:ser>
          <c:idx val="0"/>
          <c:order val="0"/>
          <c:tx>
            <c:strRef>
              <c:f>Sheet1!$A$2</c:f>
              <c:strCache>
                <c:ptCount val="1"/>
                <c:pt idx="0">
                  <c:v>therapy</c:v>
                </c:pt>
              </c:strCache>
            </c:strRef>
          </c:tx>
          <c:spPr>
            <a:solidFill>
              <a:schemeClr val="accent1"/>
            </a:solidFill>
            <a:ln w="15905">
              <a:solidFill>
                <a:schemeClr val="tx1"/>
              </a:solidFill>
              <a:prstDash val="solid"/>
            </a:ln>
          </c:spPr>
          <c:dPt>
            <c:idx val="0"/>
            <c:spPr>
              <a:solidFill>
                <a:srgbClr val="99CCFF"/>
              </a:solidFill>
              <a:ln w="15905">
                <a:solidFill>
                  <a:schemeClr val="tx1"/>
                </a:solidFill>
                <a:prstDash val="solid"/>
              </a:ln>
            </c:spPr>
          </c:dPt>
          <c:dPt>
            <c:idx val="2"/>
            <c:spPr>
              <a:solidFill>
                <a:srgbClr val="FF0000"/>
              </a:solidFill>
              <a:ln w="15905">
                <a:solidFill>
                  <a:schemeClr val="tx1"/>
                </a:solidFill>
                <a:prstDash val="solid"/>
              </a:ln>
            </c:spPr>
          </c:dPt>
          <c:dLbls>
            <c:dLbl>
              <c:idx val="0"/>
              <c:layout>
                <c:manualLayout>
                  <c:x val="4.7332580761663126E-3"/>
                  <c:y val="0.25660915383490362"/>
                </c:manualLayout>
              </c:layout>
              <c:tx>
                <c:rich>
                  <a:bodyPr/>
                  <a:lstStyle/>
                  <a:p>
                    <a:pPr>
                      <a:defRPr sz="2254" b="1" i="0" u="none" strike="noStrike" baseline="0">
                        <a:solidFill>
                          <a:srgbClr val="000080"/>
                        </a:solidFill>
                        <a:latin typeface="Arial" pitchFamily="34" charset="0"/>
                        <a:ea typeface="Times New Roman"/>
                        <a:cs typeface="Times New Roman"/>
                      </a:defRPr>
                    </a:pPr>
                    <a:r>
                      <a:rPr lang="en-US" baseline="0" dirty="0" smtClean="0">
                        <a:latin typeface="Arial" pitchFamily="34" charset="0"/>
                      </a:rPr>
                      <a:t>56</a:t>
                    </a:r>
                    <a:r>
                      <a:rPr lang="el-GR" baseline="0" dirty="0" smtClean="0">
                        <a:latin typeface="Arial" pitchFamily="34" charset="0"/>
                      </a:rPr>
                      <a:t>%</a:t>
                    </a:r>
                    <a:endParaRPr lang="en-US" dirty="0"/>
                  </a:p>
                </c:rich>
              </c:tx>
              <c:spPr>
                <a:noFill/>
                <a:ln w="31809">
                  <a:noFill/>
                </a:ln>
              </c:spPr>
              <c:showVal val="1"/>
            </c:dLbl>
            <c:dLbl>
              <c:idx val="1"/>
              <c:layout>
                <c:manualLayout>
                  <c:x val="5.7966191507123578E-3"/>
                  <c:y val="0.20595409256451724"/>
                </c:manualLayout>
              </c:layout>
              <c:tx>
                <c:rich>
                  <a:bodyPr/>
                  <a:lstStyle/>
                  <a:p>
                    <a:pPr>
                      <a:defRPr sz="2254" b="1" i="0" u="none" strike="noStrike" baseline="0">
                        <a:solidFill>
                          <a:srgbClr val="000080"/>
                        </a:solidFill>
                        <a:latin typeface="Arial" pitchFamily="34" charset="0"/>
                        <a:ea typeface="Times New Roman"/>
                        <a:cs typeface="Times New Roman"/>
                      </a:defRPr>
                    </a:pPr>
                    <a:r>
                      <a:rPr lang="en-US" baseline="0" dirty="0" smtClean="0">
                        <a:latin typeface="Arial" pitchFamily="34" charset="0"/>
                      </a:rPr>
                      <a:t>46</a:t>
                    </a:r>
                    <a:r>
                      <a:rPr lang="el-GR" baseline="0" dirty="0" smtClean="0">
                        <a:latin typeface="Arial" pitchFamily="34" charset="0"/>
                      </a:rPr>
                      <a:t>%</a:t>
                    </a:r>
                    <a:endParaRPr lang="en-US" dirty="0"/>
                  </a:p>
                </c:rich>
              </c:tx>
              <c:spPr>
                <a:noFill/>
                <a:ln w="31809">
                  <a:noFill/>
                </a:ln>
              </c:spPr>
              <c:showVal val="1"/>
            </c:dLbl>
            <c:dLbl>
              <c:idx val="2"/>
              <c:layout>
                <c:manualLayout>
                  <c:x val="-9.7233213671806386E-4"/>
                  <c:y val="0.24358884705540138"/>
                </c:manualLayout>
              </c:layout>
              <c:tx>
                <c:rich>
                  <a:bodyPr/>
                  <a:lstStyle/>
                  <a:p>
                    <a:pPr>
                      <a:defRPr sz="2254" b="1" i="0" u="none" strike="noStrike" baseline="0">
                        <a:solidFill>
                          <a:srgbClr val="000080"/>
                        </a:solidFill>
                        <a:latin typeface="Arial" pitchFamily="34" charset="0"/>
                        <a:ea typeface="Times New Roman"/>
                        <a:cs typeface="Times New Roman"/>
                      </a:defRPr>
                    </a:pPr>
                    <a:r>
                      <a:rPr lang="en-US" baseline="0" dirty="0" smtClean="0">
                        <a:latin typeface="Arial" pitchFamily="34" charset="0"/>
                      </a:rPr>
                      <a:t>76</a:t>
                    </a:r>
                    <a:r>
                      <a:rPr lang="el-GR" baseline="0" dirty="0" smtClean="0">
                        <a:latin typeface="Arial" pitchFamily="34" charset="0"/>
                      </a:rPr>
                      <a:t>%</a:t>
                    </a:r>
                    <a:endParaRPr lang="en-US" dirty="0"/>
                  </a:p>
                </c:rich>
              </c:tx>
              <c:spPr>
                <a:noFill/>
                <a:ln w="31809">
                  <a:noFill/>
                </a:ln>
              </c:spPr>
              <c:showVal val="1"/>
            </c:dLbl>
            <c:spPr>
              <a:noFill/>
              <a:ln w="31809">
                <a:noFill/>
              </a:ln>
            </c:spPr>
            <c:txPr>
              <a:bodyPr/>
              <a:lstStyle/>
              <a:p>
                <a:pPr>
                  <a:defRPr sz="2254" b="1" i="0" u="none" strike="noStrike" baseline="0">
                    <a:solidFill>
                      <a:schemeClr val="tx1"/>
                    </a:solidFill>
                    <a:latin typeface="Arial" pitchFamily="34" charset="0"/>
                    <a:ea typeface="Times New Roman"/>
                    <a:cs typeface="Times New Roman"/>
                  </a:defRPr>
                </a:pPr>
                <a:endParaRPr lang="el-GR"/>
              </a:p>
            </c:txPr>
            <c:showVal val="1"/>
          </c:dLbls>
          <c:cat>
            <c:strRef>
              <c:f>Sheet1!$B$1:$D$1</c:f>
              <c:strCache>
                <c:ptCount val="3"/>
                <c:pt idx="0">
                  <c:v>Σύνολο</c:v>
                </c:pt>
                <c:pt idx="1">
                  <c:v>Γονότυπος 1</c:v>
                </c:pt>
                <c:pt idx="2">
                  <c:v>Γονότυπος 2 ή 3</c:v>
                </c:pt>
              </c:strCache>
            </c:strRef>
          </c:cat>
          <c:val>
            <c:numRef>
              <c:f>Sheet1!$B$2:$D$2</c:f>
              <c:numCache>
                <c:formatCode>General</c:formatCode>
                <c:ptCount val="3"/>
                <c:pt idx="0">
                  <c:v>56</c:v>
                </c:pt>
                <c:pt idx="1">
                  <c:v>46</c:v>
                </c:pt>
                <c:pt idx="2">
                  <c:v>76</c:v>
                </c:pt>
              </c:numCache>
            </c:numRef>
          </c:val>
        </c:ser>
        <c:gapDepth val="0"/>
        <c:shape val="box"/>
        <c:axId val="75639424"/>
        <c:axId val="75649408"/>
        <c:axId val="0"/>
      </c:bar3DChart>
      <c:catAx>
        <c:axId val="75639424"/>
        <c:scaling>
          <c:orientation val="minMax"/>
        </c:scaling>
        <c:axPos val="b"/>
        <c:numFmt formatCode="General" sourceLinked="1"/>
        <c:tickLblPos val="low"/>
        <c:spPr>
          <a:ln w="3976">
            <a:solidFill>
              <a:schemeClr val="tx1"/>
            </a:solidFill>
            <a:prstDash val="solid"/>
          </a:ln>
        </c:spPr>
        <c:txPr>
          <a:bodyPr rot="0" vert="horz"/>
          <a:lstStyle/>
          <a:p>
            <a:pPr>
              <a:defRPr sz="1503" b="1" i="0" u="none" strike="noStrike" baseline="0">
                <a:solidFill>
                  <a:srgbClr val="000080"/>
                </a:solidFill>
                <a:latin typeface="Times New Roman"/>
                <a:ea typeface="Times New Roman"/>
                <a:cs typeface="Times New Roman"/>
              </a:defRPr>
            </a:pPr>
            <a:endParaRPr lang="el-GR"/>
          </a:p>
        </c:txPr>
        <c:crossAx val="75649408"/>
        <c:crosses val="autoZero"/>
        <c:auto val="1"/>
        <c:lblAlgn val="ctr"/>
        <c:lblOffset val="100"/>
        <c:tickLblSkip val="1"/>
        <c:tickMarkSkip val="1"/>
      </c:catAx>
      <c:valAx>
        <c:axId val="75649408"/>
        <c:scaling>
          <c:orientation val="minMax"/>
          <c:max val="80"/>
          <c:min val="0"/>
        </c:scaling>
        <c:axPos val="l"/>
        <c:majorGridlines>
          <c:spPr>
            <a:ln w="15905">
              <a:solidFill>
                <a:srgbClr val="000080"/>
              </a:solidFill>
              <a:prstDash val="solid"/>
            </a:ln>
          </c:spPr>
        </c:majorGridlines>
        <c:title>
          <c:tx>
            <c:rich>
              <a:bodyPr rot="-5400000" vert="horz"/>
              <a:lstStyle/>
              <a:p>
                <a:pPr algn="ctr">
                  <a:defRPr sz="2254" b="1" i="0" u="none" strike="noStrike" baseline="0">
                    <a:solidFill>
                      <a:schemeClr val="accent2">
                        <a:lumMod val="90000"/>
                        <a:lumOff val="10000"/>
                      </a:schemeClr>
                    </a:solidFill>
                    <a:latin typeface="Arial" pitchFamily="34" charset="0"/>
                    <a:ea typeface="Times New Roman"/>
                    <a:cs typeface="Times New Roman"/>
                  </a:defRPr>
                </a:pPr>
                <a:r>
                  <a:rPr lang="en-US" baseline="0">
                    <a:solidFill>
                      <a:schemeClr val="accent2">
                        <a:lumMod val="90000"/>
                        <a:lumOff val="10000"/>
                      </a:schemeClr>
                    </a:solidFill>
                    <a:latin typeface="Arial" pitchFamily="34" charset="0"/>
                  </a:rPr>
                  <a:t>SVR (%)</a:t>
                </a:r>
              </a:p>
            </c:rich>
          </c:tx>
          <c:layout>
            <c:manualLayout>
              <c:xMode val="edge"/>
              <c:yMode val="edge"/>
              <c:x val="8.0613648518769246E-3"/>
              <c:y val="0.32673163866415933"/>
            </c:manualLayout>
          </c:layout>
          <c:spPr>
            <a:noFill/>
            <a:ln w="31809">
              <a:noFill/>
            </a:ln>
          </c:spPr>
        </c:title>
        <c:numFmt formatCode="0" sourceLinked="0"/>
        <c:tickLblPos val="nextTo"/>
        <c:spPr>
          <a:ln w="15905">
            <a:solidFill>
              <a:srgbClr val="000080"/>
            </a:solidFill>
            <a:prstDash val="solid"/>
          </a:ln>
        </c:spPr>
        <c:txPr>
          <a:bodyPr rot="0" vert="horz"/>
          <a:lstStyle/>
          <a:p>
            <a:pPr>
              <a:defRPr sz="1753" b="1" i="0" u="none" strike="noStrike" baseline="0">
                <a:solidFill>
                  <a:srgbClr val="000080"/>
                </a:solidFill>
                <a:latin typeface="Times New Roman"/>
                <a:ea typeface="Times New Roman"/>
                <a:cs typeface="Times New Roman"/>
              </a:defRPr>
            </a:pPr>
            <a:endParaRPr lang="el-GR"/>
          </a:p>
        </c:txPr>
        <c:crossAx val="75639424"/>
        <c:crosses val="autoZero"/>
        <c:crossBetween val="between"/>
        <c:majorUnit val="20"/>
        <c:minorUnit val="5"/>
      </c:valAx>
      <c:spPr>
        <a:blipFill dpi="0" rotWithShape="0">
          <a:blip xmlns:r="http://schemas.openxmlformats.org/officeDocument/2006/relationships" r:embed="rId1"/>
          <a:srcRect/>
          <a:tile tx="0" ty="0" sx="100000" sy="100000" flip="none" algn="tl"/>
        </a:blipFill>
        <a:ln w="31809">
          <a:noFill/>
        </a:ln>
      </c:spPr>
    </c:plotArea>
    <c:plotVisOnly val="1"/>
    <c:dispBlanksAs val="gap"/>
  </c:chart>
  <c:spPr>
    <a:noFill/>
    <a:ln>
      <a:noFill/>
    </a:ln>
  </c:spPr>
  <c:txPr>
    <a:bodyPr/>
    <a:lstStyle/>
    <a:p>
      <a:pPr>
        <a:defRPr sz="2254" b="1" i="0" u="none" strike="noStrike" baseline="0">
          <a:solidFill>
            <a:schemeClr val="tx1"/>
          </a:solidFill>
          <a:latin typeface="Times New Roman"/>
          <a:ea typeface="Times New Roman"/>
          <a:cs typeface="Times New Roman"/>
        </a:defRPr>
      </a:pPr>
      <a:endParaRPr lang="el-GR"/>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7.0563387016941828E-2"/>
          <c:y val="5.7441516313809955E-2"/>
          <c:w val="0.8989069368003203"/>
          <c:h val="0.86642805074443985"/>
        </c:manualLayout>
      </c:layout>
      <c:barChart>
        <c:barDir val="col"/>
        <c:grouping val="clustered"/>
        <c:ser>
          <c:idx val="0"/>
          <c:order val="0"/>
          <c:tx>
            <c:strRef>
              <c:f>Sheet1!$B$1</c:f>
              <c:strCache>
                <c:ptCount val="1"/>
                <c:pt idx="0">
                  <c:v>Simeprevir/PR</c:v>
                </c:pt>
              </c:strCache>
            </c:strRef>
          </c:tx>
          <c:spPr>
            <a:solidFill>
              <a:schemeClr val="accent2"/>
            </a:solidFill>
            <a:effectLst>
              <a:innerShdw blurRad="114300">
                <a:prstClr val="black"/>
              </a:innerShdw>
            </a:effectLst>
          </c:spPr>
          <c:dLbls>
            <c:txPr>
              <a:bodyPr/>
              <a:lstStyle/>
              <a:p>
                <a:pPr>
                  <a:defRPr b="1"/>
                </a:pPr>
                <a:endParaRPr lang="el-GR"/>
              </a:p>
            </c:txPr>
            <c:dLblPos val="outEnd"/>
            <c:showVal val="1"/>
          </c:dLbls>
          <c:cat>
            <c:strRef>
              <c:f>Sheet1!$A$2:$A$3</c:f>
              <c:strCache>
                <c:ptCount val="2"/>
                <c:pt idx="0">
                  <c:v>QUEST-1</c:v>
                </c:pt>
                <c:pt idx="1">
                  <c:v>QUEST-2</c:v>
                </c:pt>
              </c:strCache>
            </c:strRef>
          </c:cat>
          <c:val>
            <c:numRef>
              <c:f>Sheet1!$B$2:$B$3</c:f>
              <c:numCache>
                <c:formatCode>General</c:formatCode>
                <c:ptCount val="2"/>
                <c:pt idx="0">
                  <c:v>80</c:v>
                </c:pt>
                <c:pt idx="1">
                  <c:v>81</c:v>
                </c:pt>
              </c:numCache>
            </c:numRef>
          </c:val>
        </c:ser>
        <c:ser>
          <c:idx val="1"/>
          <c:order val="1"/>
          <c:tx>
            <c:strRef>
              <c:f>Sheet1!$C$1</c:f>
              <c:strCache>
                <c:ptCount val="1"/>
                <c:pt idx="0">
                  <c:v>Placebo/PR 48</c:v>
                </c:pt>
              </c:strCache>
            </c:strRef>
          </c:tx>
          <c:spPr>
            <a:solidFill>
              <a:srgbClr val="969696"/>
            </a:solidFill>
            <a:effectLst>
              <a:innerShdw blurRad="114300">
                <a:prstClr val="black"/>
              </a:innerShdw>
            </a:effectLst>
          </c:spPr>
          <c:dLbls>
            <c:txPr>
              <a:bodyPr/>
              <a:lstStyle/>
              <a:p>
                <a:pPr>
                  <a:defRPr b="1"/>
                </a:pPr>
                <a:endParaRPr lang="el-GR"/>
              </a:p>
            </c:txPr>
            <c:dLblPos val="outEnd"/>
            <c:showVal val="1"/>
          </c:dLbls>
          <c:cat>
            <c:strRef>
              <c:f>Sheet1!$A$2:$A$3</c:f>
              <c:strCache>
                <c:ptCount val="2"/>
                <c:pt idx="0">
                  <c:v>QUEST-1</c:v>
                </c:pt>
                <c:pt idx="1">
                  <c:v>QUEST-2</c:v>
                </c:pt>
              </c:strCache>
            </c:strRef>
          </c:cat>
          <c:val>
            <c:numRef>
              <c:f>Sheet1!$C$2:$C$3</c:f>
              <c:numCache>
                <c:formatCode>General</c:formatCode>
                <c:ptCount val="2"/>
                <c:pt idx="0">
                  <c:v>50</c:v>
                </c:pt>
                <c:pt idx="1">
                  <c:v>50</c:v>
                </c:pt>
              </c:numCache>
            </c:numRef>
          </c:val>
        </c:ser>
        <c:axId val="99223424"/>
        <c:axId val="99224960"/>
      </c:barChart>
      <c:catAx>
        <c:axId val="99223424"/>
        <c:scaling>
          <c:orientation val="minMax"/>
        </c:scaling>
        <c:axPos val="b"/>
        <c:tickLblPos val="none"/>
        <c:spPr>
          <a:ln w="28575" cap="sq">
            <a:solidFill>
              <a:schemeClr val="tx1"/>
            </a:solidFill>
            <a:bevel/>
          </a:ln>
        </c:spPr>
        <c:txPr>
          <a:bodyPr/>
          <a:lstStyle/>
          <a:p>
            <a:pPr>
              <a:defRPr b="1">
                <a:solidFill>
                  <a:schemeClr val="bg1"/>
                </a:solidFill>
              </a:defRPr>
            </a:pPr>
            <a:endParaRPr lang="el-GR"/>
          </a:p>
        </c:txPr>
        <c:crossAx val="99224960"/>
        <c:crosses val="autoZero"/>
        <c:auto val="1"/>
        <c:lblAlgn val="ctr"/>
        <c:lblOffset val="100"/>
      </c:catAx>
      <c:valAx>
        <c:axId val="99224960"/>
        <c:scaling>
          <c:orientation val="minMax"/>
        </c:scaling>
        <c:axPos val="l"/>
        <c:numFmt formatCode="General" sourceLinked="1"/>
        <c:tickLblPos val="none"/>
        <c:spPr>
          <a:ln w="28575" cap="sq">
            <a:solidFill>
              <a:schemeClr val="tx1"/>
            </a:solidFill>
            <a:bevel/>
          </a:ln>
        </c:spPr>
        <c:txPr>
          <a:bodyPr/>
          <a:lstStyle/>
          <a:p>
            <a:pPr>
              <a:defRPr sz="1800" b="1"/>
            </a:pPr>
            <a:endParaRPr lang="el-GR"/>
          </a:p>
        </c:txPr>
        <c:crossAx val="99223424"/>
        <c:crosses val="autoZero"/>
        <c:crossBetween val="between"/>
        <c:majorUnit val="20"/>
      </c:valAx>
    </c:plotArea>
    <c:plotVisOnly val="1"/>
    <c:dispBlanksAs val="gap"/>
  </c:chart>
  <c:txPr>
    <a:bodyPr/>
    <a:lstStyle/>
    <a:p>
      <a:pPr>
        <a:defRPr sz="1800"/>
      </a:pPr>
      <a:endParaRPr lang="el-G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F03828-7D69-45AB-9057-CB82EA07E6D6}" type="datetimeFigureOut">
              <a:rPr lang="el-GR" smtClean="0"/>
              <a:pPr/>
              <a:t>17/7/2014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6B10E-9778-42F9-A2A7-FEFAE0EC953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i="1" smtClean="0">
                <a:ea typeface="ＭＳ Ｐゴシック" charset="-128"/>
              </a:rPr>
              <a:t>DAA, direct-acting antiviral; HCV, hepatitis C virus; IFN, interferon; pegIFN, peginterferon; RBV, ribavirin; SVR, sustained virologic response.</a:t>
            </a:r>
          </a:p>
        </p:txBody>
      </p:sp>
      <p:sp>
        <p:nvSpPr>
          <p:cNvPr id="471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128"/>
              </a:defRPr>
            </a:lvl1pPr>
            <a:lvl2pPr marL="702756" indent="-270291" eaLnBrk="0" hangingPunct="0">
              <a:defRPr b="1">
                <a:solidFill>
                  <a:schemeClr val="tx1"/>
                </a:solidFill>
                <a:latin typeface="Arial" charset="0"/>
                <a:ea typeface="ＭＳ Ｐゴシック" charset="-128"/>
              </a:defRPr>
            </a:lvl2pPr>
            <a:lvl3pPr marL="1081164" indent="-216233" eaLnBrk="0" hangingPunct="0">
              <a:defRPr b="1">
                <a:solidFill>
                  <a:schemeClr val="tx1"/>
                </a:solidFill>
                <a:latin typeface="Arial" charset="0"/>
                <a:ea typeface="ＭＳ Ｐゴシック" charset="-128"/>
              </a:defRPr>
            </a:lvl3pPr>
            <a:lvl4pPr marL="1513629" indent="-216233" eaLnBrk="0" hangingPunct="0">
              <a:defRPr b="1">
                <a:solidFill>
                  <a:schemeClr val="tx1"/>
                </a:solidFill>
                <a:latin typeface="Arial" charset="0"/>
                <a:ea typeface="ＭＳ Ｐゴシック" charset="-128"/>
              </a:defRPr>
            </a:lvl4pPr>
            <a:lvl5pPr marL="1946095" indent="-216233" eaLnBrk="0" hangingPunct="0">
              <a:defRPr b="1">
                <a:solidFill>
                  <a:schemeClr val="tx1"/>
                </a:solidFill>
                <a:latin typeface="Arial" charset="0"/>
                <a:ea typeface="ＭＳ Ｐゴシック" charset="-128"/>
              </a:defRPr>
            </a:lvl5pPr>
            <a:lvl6pPr marL="2378560" indent="-21623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811026" indent="-21623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243491" indent="-21623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675957" indent="-21623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eaLnBrk="1" hangingPunct="1"/>
            <a:fld id="{542DA87F-9F00-46B5-BBE5-7C3603510D16}" type="slidenum">
              <a:rPr lang="en-US" b="0" smtClean="0"/>
              <a:pPr eaLnBrk="1" hangingPunct="1"/>
              <a:t>8</a:t>
            </a:fld>
            <a:endParaRPr lang="en-US" b="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r>
              <a:rPr lang="en-US" altLang="en-US" i="1" smtClean="0"/>
              <a:t>FDC, fixed-dose combination;  GT, genotype; HCV, hepatitis C virus; LDV, ledipasvir; Nuc, nucleotide polymerase inhibitor; NS5A, nonstructural protein 5A; RBV, ribavirin; SOF, sofosbuvir; SVR12, sustained virologic response 12 weeks posttreatment.</a:t>
            </a:r>
          </a:p>
          <a:p>
            <a:endParaRPr lang="en-US" altLang="en-US" i="1" smtClean="0"/>
          </a:p>
          <a:p>
            <a:r>
              <a:rPr lang="en-US" altLang="en-US" smtClean="0"/>
              <a:t>Since the initial recording of this presentation, the initial results of the phase III trials with sofosbuvir and ledipasvir with or without ribavirin were released in a press release form and it’s certainly important to add those to the discussion given the large numbers and importance of these trials. These trials were slightly different but they looked at the fixed-dose combination of sofosbuvir/ledipasvir together with or without ribavirin in patients who were either treatment naive for either 8 or 12 weeks or for patients who had previous failed therapy with either peginterferon and ribavirin or with triple therapy with a first-generation protease inhibitor for either 12 weeks or 24 weeks. </a:t>
            </a:r>
          </a:p>
          <a:p>
            <a:r>
              <a:rPr lang="en-US" altLang="en-US" smtClean="0"/>
              <a:t> </a:t>
            </a:r>
          </a:p>
          <a:p>
            <a:r>
              <a:rPr lang="en-US" altLang="en-US" smtClean="0"/>
              <a:t>And so what you see from these results are that the vast majority of patients achieved SVR. So if we look at ION-1, the treatment-naive patients either with or without ribavirin with 12 weeks of therapy, 97% to 98% of patients achieved SVR. So it looked like ribavirin really added no benefit in this group of patients, and in ION-3 also looking at genotype 1 treatment-naive patients, they evaluated shortening therapy down to just 8 weeks of treatment. And what is shown there is again with or without ribavirin the results were similar with 93% or 94% of patients going on to achieve SVR. Just slightly lower than that seen with 12 weeks either in the ION-3 control arm of 12 weeks or in the ION-1 results that I just mentioned. </a:t>
            </a:r>
          </a:p>
          <a:p>
            <a:r>
              <a:rPr lang="en-US" altLang="en-US" smtClean="0"/>
              <a:t> </a:t>
            </a:r>
          </a:p>
          <a:p>
            <a:r>
              <a:rPr lang="en-US" altLang="en-US" smtClean="0"/>
              <a:t>And finally in ION-2, treatment-experienced patients were evaluated, and notably, 20% of these patients were cirrhotic. And a 12-week and 24-week duration were compared, and what you can see is that again ribavirin seemed to have little impact with patients receiving ribavirin achieving a 96% SVR with 12 weeks and those with the fixed-dose combination alone without ribavirin achieving a 94% SVR rate. And this was marginally improved with extending the duration out to 24 weeks with 99% in both arms in both cases with just 1 individual treatment failure.</a:t>
            </a:r>
            <a:endParaRPr lang="en-US" altLang="en-US" i="1" smtClean="0"/>
          </a:p>
          <a:p>
            <a:endParaRPr lang="en-US" altLang="en-US" i="1" smtClean="0"/>
          </a:p>
          <a:p>
            <a:endParaRPr lang="en-US" altLang="en-US" i="1" smtClean="0"/>
          </a:p>
          <a:p>
            <a:endParaRPr lang="en-US" altLang="en-US" smtClean="0"/>
          </a:p>
        </p:txBody>
      </p:sp>
      <p:sp>
        <p:nvSpPr>
          <p:cNvPr id="130052" name="Slide Number Placeholder 3"/>
          <p:cNvSpPr>
            <a:spLocks noGrp="1"/>
          </p:cNvSpPr>
          <p:nvPr>
            <p:ph type="sldNum" sz="quarter" idx="5"/>
          </p:nvPr>
        </p:nvSpPr>
        <p:spPr>
          <a:noFill/>
        </p:spPr>
        <p:txBody>
          <a:bodyPr/>
          <a:lstStyle/>
          <a:p>
            <a:fld id="{3A372468-E9C3-4D56-B4A5-E11543819687}" type="slidenum">
              <a:rPr lang="en-US" altLang="en-US" smtClean="0">
                <a:ea typeface="MS PGothic" pitchFamily="34" charset="-128"/>
                <a:cs typeface="Arial" charset="0"/>
              </a:rPr>
              <a:pPr/>
              <a:t>22</a:t>
            </a:fld>
            <a:endParaRPr lang="en-US" altLang="en-US" smtClean="0">
              <a:ea typeface="MS PGothic" pitchFamily="34" charset="-128"/>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altLang="en-US" i="1" smtClean="0"/>
              <a:t>DAA, direct-acting antiviral; FDC, fixed-dose combination; GT, genotype; PI, protease inhibitor; RBV, ribavirin; RTV, ritonavir; SVR12, sustained virologic response 12 weeks posttreatment.</a:t>
            </a:r>
          </a:p>
          <a:p>
            <a:endParaRPr lang="en-US" altLang="en-US" i="1" smtClean="0"/>
          </a:p>
          <a:p>
            <a:r>
              <a:rPr lang="en-US" altLang="en-US" smtClean="0"/>
              <a:t>So, based on the phase II data, the Aviator</a:t>
            </a:r>
            <a:r>
              <a:rPr lang="en-US" altLang="en-US" b="1" smtClean="0"/>
              <a:t> </a:t>
            </a:r>
            <a:r>
              <a:rPr lang="en-US" altLang="en-US" smtClean="0"/>
              <a:t>combination has gone forward in phase III for the treatment-naive and treatment-experienced noncirrhotic patients using all of the combined agents—so, the boosted protease inhibitor, the NS5A inhibitor in a fixed-dose tablet, as well as the nonnuc inhibitor with ribavirin for 12 weeks. And what you see are extremely impressive SVR rates—96% overall in treatment-naive patients—and the same SVR rate in treatment-experienced patients. And with this combination of all of these agents with ribavirin, you see that really this eliminates the difference between genotypes 1a and 1b. So, extremely positive and robust results in what might have been considered a difficult-to-treat population, including 49% null responders. But importantly, cirrhotics were excluded from these initial phase III studies.</a:t>
            </a:r>
            <a:endParaRPr lang="en-US" altLang="en-US" i="1" smtClean="0"/>
          </a:p>
        </p:txBody>
      </p:sp>
      <p:sp>
        <p:nvSpPr>
          <p:cNvPr id="123908" name="Slide Number Placeholder 3"/>
          <p:cNvSpPr>
            <a:spLocks noGrp="1"/>
          </p:cNvSpPr>
          <p:nvPr>
            <p:ph type="sldNum" sz="quarter" idx="5"/>
          </p:nvPr>
        </p:nvSpPr>
        <p:spPr>
          <a:noFill/>
        </p:spPr>
        <p:txBody>
          <a:bodyPr/>
          <a:lstStyle/>
          <a:p>
            <a:fld id="{07388E46-779C-49FF-838F-4289E7B09013}" type="slidenum">
              <a:rPr lang="en-US" altLang="en-US" smtClean="0">
                <a:solidFill>
                  <a:prstClr val="black"/>
                </a:solidFill>
                <a:ea typeface="MS PGothic" pitchFamily="34" charset="-128"/>
                <a:cs typeface="Arial" charset="0"/>
              </a:rPr>
              <a:pPr/>
              <a:t>24</a:t>
            </a:fld>
            <a:endParaRPr lang="en-US" altLang="en-US" smtClean="0">
              <a:solidFill>
                <a:prstClr val="black"/>
              </a:solidFill>
              <a:ea typeface="MS PGothic" pitchFamily="34"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i="1" smtClean="0">
                <a:ea typeface="ＭＳ Ｐゴシック" charset="-128"/>
              </a:rPr>
              <a:t>DAA, direct-acting antiviral; HCV, hepatitis C virus; IFN, interferon; pegIFN, peginterferon; RBV, ribavirin; SVR, sustained virologic response.</a:t>
            </a:r>
          </a:p>
        </p:txBody>
      </p:sp>
      <p:sp>
        <p:nvSpPr>
          <p:cNvPr id="471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128"/>
              </a:defRPr>
            </a:lvl1pPr>
            <a:lvl2pPr marL="702756" indent="-270291" eaLnBrk="0" hangingPunct="0">
              <a:defRPr b="1">
                <a:solidFill>
                  <a:schemeClr val="tx1"/>
                </a:solidFill>
                <a:latin typeface="Arial" charset="0"/>
                <a:ea typeface="ＭＳ Ｐゴシック" charset="-128"/>
              </a:defRPr>
            </a:lvl2pPr>
            <a:lvl3pPr marL="1081164" indent="-216233" eaLnBrk="0" hangingPunct="0">
              <a:defRPr b="1">
                <a:solidFill>
                  <a:schemeClr val="tx1"/>
                </a:solidFill>
                <a:latin typeface="Arial" charset="0"/>
                <a:ea typeface="ＭＳ Ｐゴシック" charset="-128"/>
              </a:defRPr>
            </a:lvl3pPr>
            <a:lvl4pPr marL="1513629" indent="-216233" eaLnBrk="0" hangingPunct="0">
              <a:defRPr b="1">
                <a:solidFill>
                  <a:schemeClr val="tx1"/>
                </a:solidFill>
                <a:latin typeface="Arial" charset="0"/>
                <a:ea typeface="ＭＳ Ｐゴシック" charset="-128"/>
              </a:defRPr>
            </a:lvl4pPr>
            <a:lvl5pPr marL="1946095" indent="-216233" eaLnBrk="0" hangingPunct="0">
              <a:defRPr b="1">
                <a:solidFill>
                  <a:schemeClr val="tx1"/>
                </a:solidFill>
                <a:latin typeface="Arial" charset="0"/>
                <a:ea typeface="ＭＳ Ｐゴシック" charset="-128"/>
              </a:defRPr>
            </a:lvl5pPr>
            <a:lvl6pPr marL="2378560" indent="-21623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811026" indent="-21623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243491" indent="-21623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675957" indent="-216233"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eaLnBrk="1" hangingPunct="1"/>
            <a:fld id="{542DA87F-9F00-46B5-BBE5-7C3603510D16}" type="slidenum">
              <a:rPr lang="en-US" b="0" smtClean="0"/>
              <a:pPr eaLnBrk="1" hangingPunct="1"/>
              <a:t>10</a:t>
            </a:fld>
            <a:endParaRPr lang="en-US" b="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ltLang="en-US" dirty="0" smtClean="0"/>
          </a:p>
        </p:txBody>
      </p:sp>
      <p:sp>
        <p:nvSpPr>
          <p:cNvPr id="65540" name="Slide Number Placeholder 3"/>
          <p:cNvSpPr>
            <a:spLocks noGrp="1"/>
          </p:cNvSpPr>
          <p:nvPr>
            <p:ph type="sldNum" sz="quarter" idx="5"/>
          </p:nvPr>
        </p:nvSpPr>
        <p:spPr>
          <a:noFill/>
        </p:spPr>
        <p:txBody>
          <a:bodyPr/>
          <a:lstStyle/>
          <a:p>
            <a:fld id="{EE9D6D3E-27BA-47EF-AF74-32270134BD90}" type="slidenum">
              <a:rPr lang="en-US" altLang="en-US" smtClean="0">
                <a:solidFill>
                  <a:prstClr val="black"/>
                </a:solidFill>
                <a:cs typeface="Arial" charset="0"/>
              </a:rPr>
              <a:pPr/>
              <a:t>12</a:t>
            </a:fld>
            <a:endParaRPr lang="en-US" altLang="en-US" smtClean="0">
              <a:solidFill>
                <a:prstClr val="black"/>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NUC, nucleotide analogue. </a:t>
            </a:r>
          </a:p>
        </p:txBody>
      </p:sp>
      <p:sp>
        <p:nvSpPr>
          <p:cNvPr id="46084" name="Slide Number Placeholder 3"/>
          <p:cNvSpPr>
            <a:spLocks noGrp="1"/>
          </p:cNvSpPr>
          <p:nvPr>
            <p:ph type="sldNum" sz="quarter" idx="5"/>
          </p:nvPr>
        </p:nvSpPr>
        <p:spPr bwMode="auto">
          <a:noFill/>
          <a:ln>
            <a:miter lim="800000"/>
            <a:headEnd/>
            <a:tailEnd/>
          </a:ln>
        </p:spPr>
        <p:txBody>
          <a:bodyPr/>
          <a:lstStyle/>
          <a:p>
            <a:fld id="{03784113-1D08-4A54-9BFB-C0A296657E63}" type="slidenum">
              <a:rPr lang="en-US" altLang="en-US" smtClean="0">
                <a:solidFill>
                  <a:prstClr val="black"/>
                </a:solidFill>
              </a:rPr>
              <a:pPr/>
              <a:t>14</a:t>
            </a:fld>
            <a:endParaRPr lang="en-US" alt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ltLang="en-US" dirty="0" smtClean="0"/>
          </a:p>
        </p:txBody>
      </p:sp>
      <p:sp>
        <p:nvSpPr>
          <p:cNvPr id="68612" name="Slide Number Placeholder 3"/>
          <p:cNvSpPr>
            <a:spLocks noGrp="1"/>
          </p:cNvSpPr>
          <p:nvPr>
            <p:ph type="sldNum" sz="quarter" idx="5"/>
          </p:nvPr>
        </p:nvSpPr>
        <p:spPr>
          <a:noFill/>
        </p:spPr>
        <p:txBody>
          <a:bodyPr/>
          <a:lstStyle/>
          <a:p>
            <a:fld id="{44D063DB-523E-4DF2-9723-8D3E584DD787}" type="slidenum">
              <a:rPr lang="en-US" altLang="en-US" smtClean="0">
                <a:solidFill>
                  <a:prstClr val="black"/>
                </a:solidFill>
                <a:cs typeface="Arial" charset="0"/>
              </a:rPr>
              <a:pPr/>
              <a:t>15</a:t>
            </a:fld>
            <a:endParaRPr lang="en-US" altLang="en-US" smtClean="0">
              <a:solidFill>
                <a:prstClr val="black"/>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altLang="en-US" i="1" dirty="0" smtClean="0"/>
          </a:p>
        </p:txBody>
      </p:sp>
      <p:sp>
        <p:nvSpPr>
          <p:cNvPr id="82948" name="Slide Number Placeholder 3"/>
          <p:cNvSpPr>
            <a:spLocks noGrp="1"/>
          </p:cNvSpPr>
          <p:nvPr>
            <p:ph type="sldNum" sz="quarter" idx="5"/>
          </p:nvPr>
        </p:nvSpPr>
        <p:spPr>
          <a:noFill/>
        </p:spPr>
        <p:txBody>
          <a:bodyPr/>
          <a:lstStyle/>
          <a:p>
            <a:fld id="{5DF68332-5DC3-43F5-A1C6-1DA70F205353}" type="slidenum">
              <a:rPr lang="en-US" altLang="en-US" smtClean="0">
                <a:cs typeface="Arial" charset="0"/>
              </a:rPr>
              <a:pPr/>
              <a:t>16</a:t>
            </a:fld>
            <a:endParaRPr lang="en-US"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altLang="en-US" i="1" smtClean="0"/>
              <a:t>GT, genotype; P/R, peginterferon/ribavirin; SMV, simeprevir; SVR12, sustained virologic response 12 weeks posttreatment.</a:t>
            </a:r>
          </a:p>
          <a:p>
            <a:endParaRPr lang="en-US" altLang="en-US" i="1" smtClean="0"/>
          </a:p>
          <a:p>
            <a:r>
              <a:rPr lang="en-US" altLang="en-US" smtClean="0"/>
              <a:t>And here you see the results of QUEST-1 and QUEST-2, which had a similar design, as well as the PROMISE trial, which included HCV prior relapsers to peginterferon and ribavirin. And what you see is that in all cases, simeprevir significantly improved the response rate over peginterferon and ribavirin and in both treatment-naive and prior relapser populations, led to about an 80% SVR rate, which was a significant jump over the control arm. </a:t>
            </a:r>
            <a:endParaRPr lang="en-US" altLang="en-US" i="1" smtClean="0"/>
          </a:p>
        </p:txBody>
      </p:sp>
      <p:sp>
        <p:nvSpPr>
          <p:cNvPr id="94212" name="Slide Number Placeholder 3"/>
          <p:cNvSpPr>
            <a:spLocks noGrp="1"/>
          </p:cNvSpPr>
          <p:nvPr>
            <p:ph type="sldNum" sz="quarter" idx="5"/>
          </p:nvPr>
        </p:nvSpPr>
        <p:spPr>
          <a:noFill/>
        </p:spPr>
        <p:txBody>
          <a:bodyPr/>
          <a:lstStyle/>
          <a:p>
            <a:fld id="{73D7DE7E-91AC-4B51-B476-DE42D1E3EC15}" type="slidenum">
              <a:rPr lang="en-US" altLang="en-US" smtClean="0">
                <a:cs typeface="Arial" charset="0"/>
              </a:rPr>
              <a:pPr/>
              <a:t>17</a:t>
            </a:fld>
            <a:endParaRPr lang="en-US" alt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i="1" smtClean="0">
                <a:latin typeface="Arial" pitchFamily="34" charset="0"/>
                <a:ea typeface="ＭＳ Ｐゴシック" pitchFamily="34" charset="-128"/>
              </a:rPr>
              <a:t>GT, genotype; HCV, hepatitis C virus; RBV, ribavirin; SMV, simeprevir; SOF, sofosbuvir; SVR, sustained virologic response.</a:t>
            </a:r>
          </a:p>
          <a:p>
            <a:endParaRPr lang="en-US" smtClean="0">
              <a:latin typeface="Arial" pitchFamily="34" charset="0"/>
              <a:ea typeface="ＭＳ Ｐゴシック" pitchFamily="34" charset="-128"/>
            </a:endParaRPr>
          </a:p>
        </p:txBody>
      </p:sp>
      <p:sp>
        <p:nvSpPr>
          <p:cNvPr id="93188" name="Slide Number Placeholder 3"/>
          <p:cNvSpPr>
            <a:spLocks noGrp="1"/>
          </p:cNvSpPr>
          <p:nvPr>
            <p:ph type="sldNum" sz="quarter" idx="5"/>
          </p:nvPr>
        </p:nvSpPr>
        <p:spPr>
          <a:noFill/>
        </p:spPr>
        <p:txBody>
          <a:bodyPr/>
          <a:lstStyle/>
          <a:p>
            <a:fld id="{3174C7A7-00B5-470D-A236-8573BCC97517}" type="slidenum">
              <a:rPr lang="en-US" smtClean="0">
                <a:solidFill>
                  <a:prstClr val="black"/>
                </a:solidFill>
                <a:ea typeface="ＭＳ Ｐゴシック" pitchFamily="34" charset="-128"/>
              </a:rPr>
              <a:pPr/>
              <a:t>18</a:t>
            </a:fld>
            <a:endParaRPr lang="en-US" smtClean="0">
              <a:solidFill>
                <a:prstClr val="black"/>
              </a:solidFill>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ltLang="en-US" dirty="0" smtClean="0"/>
          </a:p>
        </p:txBody>
      </p:sp>
      <p:sp>
        <p:nvSpPr>
          <p:cNvPr id="65540" name="Slide Number Placeholder 3"/>
          <p:cNvSpPr>
            <a:spLocks noGrp="1"/>
          </p:cNvSpPr>
          <p:nvPr>
            <p:ph type="sldNum" sz="quarter" idx="5"/>
          </p:nvPr>
        </p:nvSpPr>
        <p:spPr>
          <a:noFill/>
        </p:spPr>
        <p:txBody>
          <a:bodyPr/>
          <a:lstStyle/>
          <a:p>
            <a:fld id="{EE9D6D3E-27BA-47EF-AF74-32270134BD90}" type="slidenum">
              <a:rPr lang="en-US" altLang="en-US" smtClean="0">
                <a:cs typeface="Arial" charset="0"/>
              </a:rPr>
              <a:pPr/>
              <a:t>20</a:t>
            </a:fld>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FCA81AC-4A24-43DE-8602-58FD542C68D6}" type="datetimeFigureOut">
              <a:rPr lang="el-GR" smtClean="0"/>
              <a:pPr/>
              <a:t>17/7/2014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17B1E1-D603-4542-AEF9-614626E8251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CA81AC-4A24-43DE-8602-58FD542C68D6}" type="datetimeFigureOut">
              <a:rPr lang="el-GR" smtClean="0"/>
              <a:pPr/>
              <a:t>17/7/2014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17B1E1-D603-4542-AEF9-614626E8251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CA81AC-4A24-43DE-8602-58FD542C68D6}" type="datetimeFigureOut">
              <a:rPr lang="el-GR" smtClean="0"/>
              <a:pPr/>
              <a:t>17/7/2014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17B1E1-D603-4542-AEF9-614626E82514}"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l-GR" sz="2400">
              <a:solidFill>
                <a:srgbClr val="FFFFFF"/>
              </a:solidFill>
            </a:endParaRPr>
          </a:p>
        </p:txBody>
      </p:sp>
      <p:sp>
        <p:nvSpPr>
          <p:cNvPr id="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eaLnBrk="0" fontAlgn="base" hangingPunct="0">
              <a:spcBef>
                <a:spcPct val="0"/>
              </a:spcBef>
              <a:spcAft>
                <a:spcPct val="0"/>
              </a:spcAft>
              <a:defRPr/>
            </a:pPr>
            <a:endParaRPr lang="el-GR" sz="2400">
              <a:solidFill>
                <a:srgbClr val="FFFFFF"/>
              </a:solidFill>
            </a:endParaRPr>
          </a:p>
        </p:txBody>
      </p:sp>
      <p:sp>
        <p:nvSpPr>
          <p:cNvPr id="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fontAlgn="base" hangingPunct="0">
              <a:spcBef>
                <a:spcPct val="0"/>
              </a:spcBef>
              <a:spcAft>
                <a:spcPct val="0"/>
              </a:spcAft>
              <a:defRPr/>
            </a:pPr>
            <a:endParaRPr lang="el-GR" sz="2400">
              <a:solidFill>
                <a:srgbClr val="FFFFFF"/>
              </a:solidFill>
            </a:endParaRPr>
          </a:p>
        </p:txBody>
      </p:sp>
      <p:sp>
        <p:nvSpPr>
          <p:cNvPr id="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fontAlgn="base" hangingPunct="0">
              <a:spcBef>
                <a:spcPct val="0"/>
              </a:spcBef>
              <a:spcAft>
                <a:spcPct val="0"/>
              </a:spcAft>
              <a:defRPr/>
            </a:pPr>
            <a:endParaRPr lang="el-GR" sz="2400">
              <a:solidFill>
                <a:srgbClr val="FFFFFF"/>
              </a:solidFill>
            </a:endParaRPr>
          </a:p>
        </p:txBody>
      </p:sp>
      <p:sp>
        <p:nvSpPr>
          <p:cNvPr id="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fontAlgn="base" hangingPunct="0">
              <a:spcBef>
                <a:spcPct val="0"/>
              </a:spcBef>
              <a:spcAft>
                <a:spcPct val="0"/>
              </a:spcAft>
              <a:defRPr/>
            </a:pPr>
            <a:endParaRPr lang="el-GR" sz="2400">
              <a:solidFill>
                <a:srgbClr val="FFFFFF"/>
              </a:solidFill>
            </a:endParaRPr>
          </a:p>
        </p:txBody>
      </p:sp>
      <p:sp>
        <p:nvSpPr>
          <p:cNvPr id="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fontAlgn="base" hangingPunct="0">
              <a:spcBef>
                <a:spcPct val="0"/>
              </a:spcBef>
              <a:spcAft>
                <a:spcPct val="0"/>
              </a:spcAft>
              <a:defRPr/>
            </a:pPr>
            <a:endParaRPr lang="el-GR" sz="2400">
              <a:solidFill>
                <a:srgbClr val="FFFFFF"/>
              </a:solidFill>
            </a:endParaRPr>
          </a:p>
        </p:txBody>
      </p:sp>
      <p:sp>
        <p:nvSpPr>
          <p:cNvPr id="1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fontAlgn="base" hangingPunct="0">
              <a:spcBef>
                <a:spcPct val="0"/>
              </a:spcBef>
              <a:spcAft>
                <a:spcPct val="0"/>
              </a:spcAft>
              <a:defRPr/>
            </a:pPr>
            <a:endParaRPr lang="el-GR" sz="2400">
              <a:solidFill>
                <a:srgbClr val="FFFFFF"/>
              </a:solidFill>
            </a:endParaRPr>
          </a:p>
        </p:txBody>
      </p:sp>
      <p:sp>
        <p:nvSpPr>
          <p:cNvPr id="1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fontAlgn="base" hangingPunct="0">
              <a:spcBef>
                <a:spcPct val="0"/>
              </a:spcBef>
              <a:spcAft>
                <a:spcPct val="0"/>
              </a:spcAft>
              <a:defRPr/>
            </a:pPr>
            <a:endParaRPr lang="el-GR" sz="2400">
              <a:solidFill>
                <a:srgbClr val="FFFFFF"/>
              </a:solidFill>
            </a:endParaRPr>
          </a:p>
        </p:txBody>
      </p:sp>
      <p:sp>
        <p:nvSpPr>
          <p:cNvPr id="1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el-GR" sz="2400">
              <a:solidFill>
                <a:srgbClr val="FFFFFF"/>
              </a:solidFill>
            </a:endParaRPr>
          </a:p>
        </p:txBody>
      </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l-GR"/>
              <a:t>Κάντε κλικ για να επεξεργαστείτε τον τίτλο</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l-GR"/>
              <a:t>Κάντε κλικ για να επεξεργαστείτε τον υπότιτλο του υποδείγματος </a:t>
            </a:r>
          </a:p>
        </p:txBody>
      </p:sp>
      <p:sp>
        <p:nvSpPr>
          <p:cNvPr id="13" name="Rectangle 13"/>
          <p:cNvSpPr>
            <a:spLocks noGrp="1" noChangeArrowheads="1"/>
          </p:cNvSpPr>
          <p:nvPr>
            <p:ph type="dt" sz="half" idx="10"/>
          </p:nvPr>
        </p:nvSpPr>
        <p:spPr/>
        <p:txBody>
          <a:bodyPr/>
          <a:lstStyle>
            <a:lvl1pPr>
              <a:defRPr/>
            </a:lvl1pPr>
          </a:lstStyle>
          <a:p>
            <a:pPr>
              <a:defRPr/>
            </a:pPr>
            <a:endParaRPr lang="el-GR">
              <a:solidFill>
                <a:srgbClr val="FFFFFF"/>
              </a:solidFill>
            </a:endParaRPr>
          </a:p>
        </p:txBody>
      </p:sp>
      <p:sp>
        <p:nvSpPr>
          <p:cNvPr id="14" name="Rectangle 14"/>
          <p:cNvSpPr>
            <a:spLocks noGrp="1" noChangeArrowheads="1"/>
          </p:cNvSpPr>
          <p:nvPr>
            <p:ph type="ftr" sz="quarter" idx="11"/>
          </p:nvPr>
        </p:nvSpPr>
        <p:spPr/>
        <p:txBody>
          <a:bodyPr/>
          <a:lstStyle>
            <a:lvl1pPr>
              <a:defRPr/>
            </a:lvl1pPr>
          </a:lstStyle>
          <a:p>
            <a:pPr>
              <a:defRPr/>
            </a:pPr>
            <a:endParaRPr lang="el-GR">
              <a:solidFill>
                <a:srgbClr val="FFFFFF"/>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91B37D9D-5B36-455D-81FA-68E39945B739}" type="slidenum">
              <a:rPr lang="el-GR">
                <a:solidFill>
                  <a:srgbClr val="FFFFFF"/>
                </a:solidFill>
              </a:rPr>
              <a:pPr>
                <a:defRPr/>
              </a:pPr>
              <a:t>‹#›</a:t>
            </a:fld>
            <a:endParaRPr lang="el-G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1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B8EF8205-8456-4BB0-BC0D-DDFDF224E40B}" type="slidenum">
              <a:rPr lang="el-GR">
                <a:solidFill>
                  <a:srgbClr val="FFFFFF"/>
                </a:solidFill>
              </a:rPr>
              <a:pPr>
                <a:defRPr/>
              </a:pPr>
              <a:t>‹#›</a:t>
            </a:fld>
            <a:endParaRPr lang="el-GR">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A04FE790-F053-4B96-8D8C-E5990B38D30A}" type="slidenum">
              <a:rPr lang="el-GR">
                <a:solidFill>
                  <a:srgbClr val="FFFFFF"/>
                </a:solidFill>
              </a:rPr>
              <a:pPr>
                <a:defRPr/>
              </a:pPr>
              <a:t>‹#›</a:t>
            </a:fld>
            <a:endParaRPr lang="el-GR">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1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C1B49672-E804-424E-94CF-FCDAF7E70401}" type="slidenum">
              <a:rPr lang="el-GR">
                <a:solidFill>
                  <a:srgbClr val="FFFFFF"/>
                </a:solidFill>
              </a:rPr>
              <a:pPr>
                <a:defRPr/>
              </a:pPr>
              <a:t>‹#›</a:t>
            </a:fld>
            <a:endParaRPr lang="el-GR">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1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9" name="Rectangle 15"/>
          <p:cNvSpPr>
            <a:spLocks noGrp="1" noChangeArrowheads="1"/>
          </p:cNvSpPr>
          <p:nvPr>
            <p:ph type="sldNum" sz="quarter" idx="12"/>
          </p:nvPr>
        </p:nvSpPr>
        <p:spPr>
          <a:ln/>
        </p:spPr>
        <p:txBody>
          <a:bodyPr/>
          <a:lstStyle>
            <a:lvl1pPr>
              <a:defRPr/>
            </a:lvl1pPr>
          </a:lstStyle>
          <a:p>
            <a:pPr>
              <a:defRPr/>
            </a:pPr>
            <a:fld id="{C3079D88-D018-4865-897C-38265D7D03EA}" type="slidenum">
              <a:rPr lang="el-GR">
                <a:solidFill>
                  <a:srgbClr val="FFFFFF"/>
                </a:solidFill>
              </a:rPr>
              <a:pPr>
                <a:defRPr/>
              </a:pPr>
              <a:t>‹#›</a:t>
            </a:fld>
            <a:endParaRPr lang="el-GR">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1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5" name="Rectangle 15"/>
          <p:cNvSpPr>
            <a:spLocks noGrp="1" noChangeArrowheads="1"/>
          </p:cNvSpPr>
          <p:nvPr>
            <p:ph type="sldNum" sz="quarter" idx="12"/>
          </p:nvPr>
        </p:nvSpPr>
        <p:spPr>
          <a:ln/>
        </p:spPr>
        <p:txBody>
          <a:bodyPr/>
          <a:lstStyle>
            <a:lvl1pPr>
              <a:defRPr/>
            </a:lvl1pPr>
          </a:lstStyle>
          <a:p>
            <a:pPr>
              <a:defRPr/>
            </a:pPr>
            <a:fld id="{CD9258D5-33A4-43A8-A3F3-BAE08F5FD32A}" type="slidenum">
              <a:rPr lang="el-GR">
                <a:solidFill>
                  <a:srgbClr val="FFFFFF"/>
                </a:solidFill>
              </a:rPr>
              <a:pPr>
                <a:defRPr/>
              </a:pPr>
              <a:t>‹#›</a:t>
            </a:fld>
            <a:endParaRPr lang="el-GR">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4" name="Rectangle 15"/>
          <p:cNvSpPr>
            <a:spLocks noGrp="1" noChangeArrowheads="1"/>
          </p:cNvSpPr>
          <p:nvPr>
            <p:ph type="sldNum" sz="quarter" idx="12"/>
          </p:nvPr>
        </p:nvSpPr>
        <p:spPr>
          <a:ln/>
        </p:spPr>
        <p:txBody>
          <a:bodyPr/>
          <a:lstStyle>
            <a:lvl1pPr>
              <a:defRPr/>
            </a:lvl1pPr>
          </a:lstStyle>
          <a:p>
            <a:pPr>
              <a:defRPr/>
            </a:pPr>
            <a:fld id="{50C5B776-7B19-438F-9D45-BCB770167CC1}" type="slidenum">
              <a:rPr lang="el-GR">
                <a:solidFill>
                  <a:srgbClr val="FFFFFF"/>
                </a:solidFill>
              </a:rPr>
              <a:pPr>
                <a:defRPr/>
              </a:pPr>
              <a:t>‹#›</a:t>
            </a:fld>
            <a:endParaRPr lang="el-GR">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F0DC0781-175C-4563-9663-5D64669B1370}" type="slidenum">
              <a:rPr lang="el-GR">
                <a:solidFill>
                  <a:srgbClr val="FFFFFF"/>
                </a:solidFill>
              </a:rPr>
              <a:pPr>
                <a:defRPr/>
              </a:pPr>
              <a:t>‹#›</a:t>
            </a:fld>
            <a:endParaRPr lang="el-GR">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CA81AC-4A24-43DE-8602-58FD542C68D6}" type="datetimeFigureOut">
              <a:rPr lang="el-GR" smtClean="0"/>
              <a:pPr/>
              <a:t>17/7/2014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17B1E1-D603-4542-AEF9-614626E82514}"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A9FD272F-E8FA-4D2E-936B-D3A89B6B02A6}" type="slidenum">
              <a:rPr lang="el-GR">
                <a:solidFill>
                  <a:srgbClr val="FFFFFF"/>
                </a:solidFill>
              </a:rPr>
              <a:pPr>
                <a:defRPr/>
              </a:pPr>
              <a:t>‹#›</a:t>
            </a:fld>
            <a:endParaRPr lang="el-GR">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1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5795F62D-05BD-471B-9E14-A53F26071A9A}" type="slidenum">
              <a:rPr lang="el-GR">
                <a:solidFill>
                  <a:srgbClr val="FFFFFF"/>
                </a:solidFill>
              </a:rPr>
              <a:pPr>
                <a:defRPr/>
              </a:pPr>
              <a:t>‹#›</a:t>
            </a:fld>
            <a:endParaRPr lang="el-GR">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1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0C1BF8A0-13F0-4330-8E97-67DF49C63614}" type="slidenum">
              <a:rPr lang="el-GR">
                <a:solidFill>
                  <a:srgbClr val="FFFFFF"/>
                </a:solidFill>
              </a:rPr>
              <a:pPr>
                <a:defRPr/>
              </a:pPr>
              <a:t>‹#›</a:t>
            </a:fld>
            <a:endParaRPr lang="el-GR">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γραφήματος"/>
          <p:cNvSpPr>
            <a:spLocks noGrp="1"/>
          </p:cNvSpPr>
          <p:nvPr>
            <p:ph type="chart" idx="1"/>
          </p:nvPr>
        </p:nvSpPr>
        <p:spPr>
          <a:xfrm>
            <a:off x="685800" y="1981200"/>
            <a:ext cx="7772400" cy="4114800"/>
          </a:xfrm>
        </p:spPr>
        <p:txBody>
          <a:bodyPr/>
          <a:lstStyle/>
          <a:p>
            <a:pPr lvl="0"/>
            <a:endParaRPr lang="el-GR" noProof="0" smtClean="0"/>
          </a:p>
        </p:txBody>
      </p:sp>
      <p:sp>
        <p:nvSpPr>
          <p:cNvPr id="4" name="Rectangle 1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4F16D6D0-7439-4A80-A519-E9CAE38531C6}" type="slidenum">
              <a:rPr lang="el-GR">
                <a:solidFill>
                  <a:srgbClr val="FFFFFF"/>
                </a:solidFill>
              </a:rPr>
              <a:pPr>
                <a:defRPr/>
              </a:pPr>
              <a:t>‹#›</a:t>
            </a:fld>
            <a:endParaRPr lang="el-GR">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
        <p:nvSpPr>
          <p:cNvPr id="5" name="Footer Placeholder 4"/>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
        <p:nvSpPr>
          <p:cNvPr id="5" name="Footer Placeholder 4"/>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1377950"/>
            <a:ext cx="4265612" cy="5097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7950"/>
            <a:ext cx="4265613" cy="5097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
        <p:nvSpPr>
          <p:cNvPr id="6" name="Footer Placeholder 5"/>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
        <p:nvSpPr>
          <p:cNvPr id="8" name="Footer Placeholder 7"/>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
        <p:nvSpPr>
          <p:cNvPr id="4" name="Footer Placeholder 3"/>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
        <p:nvSpPr>
          <p:cNvPr id="3" name="Footer Placeholder 2"/>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FCA81AC-4A24-43DE-8602-58FD542C68D6}" type="datetimeFigureOut">
              <a:rPr lang="el-GR" smtClean="0"/>
              <a:pPr/>
              <a:t>17/7/2014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17B1E1-D603-4542-AEF9-614626E82514}"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
        <p:nvSpPr>
          <p:cNvPr id="6" name="Footer Placeholder 5"/>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
        <p:nvSpPr>
          <p:cNvPr id="6" name="Footer Placeholder 5"/>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
        <p:nvSpPr>
          <p:cNvPr id="5" name="Footer Placeholder 4"/>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30188"/>
            <a:ext cx="2171700" cy="6245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0188" y="230188"/>
            <a:ext cx="6365875" cy="6245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
        <p:nvSpPr>
          <p:cNvPr id="5" name="Footer Placeholder 4"/>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solidFill>
                  <a:srgbClr val="FFFFFF"/>
                </a:solidFill>
                <a:latin typeface="Arial" charset="0"/>
                <a:ea typeface="ＭＳ Ｐゴシック" charset="0"/>
                <a:cs typeface="ＭＳ Ｐゴシック" charset="0"/>
              </a:defRPr>
            </a:lvl1pPr>
          </a:lstStyle>
          <a:p>
            <a:pPr fontAlgn="base">
              <a:spcAft>
                <a:spcPct val="0"/>
              </a:spcAft>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itel 5"/>
          <p:cNvSpPr>
            <a:spLocks noGrp="1"/>
          </p:cNvSpPr>
          <p:nvPr>
            <p:ph type="title"/>
          </p:nvPr>
        </p:nvSpPr>
        <p:spPr/>
        <p:txBody>
          <a:bodyPr/>
          <a:lstStyle>
            <a:lvl1pPr>
              <a:defRPr sz="2800"/>
            </a:lvl1pPr>
          </a:lstStyle>
          <a:p>
            <a:r>
              <a:rPr lang="de-DE" smtClean="0"/>
              <a:t>Titelmasterformat durch Klicken bearbeiten</a:t>
            </a:r>
            <a:endParaRPr lang="en-US"/>
          </a:p>
        </p:txBody>
      </p:sp>
    </p:spTree>
  </p:cSld>
  <p:clrMapOvr>
    <a:masterClrMapping/>
  </p:clrMapOvr>
  <p:transition/>
  <p:hf hd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1" descr="HEP_TitlteSlide"/>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descr="CCO_HEP_RGB.jpg"/>
          <p:cNvPicPr>
            <a:picLocks noChangeAspect="1"/>
          </p:cNvPicPr>
          <p:nvPr userDrawn="1"/>
        </p:nvPicPr>
        <p:blipFill>
          <a:blip r:embed="rId3" cstate="print">
            <a:extLst>
              <a:ext uri="{28A0092B-C50C-407E-A947-70E740481C1C}">
                <a14:useLocalDpi xmlns:a14="http://schemas.microsoft.com/office/drawing/2010/main" xmlns="" val="0"/>
              </a:ext>
            </a:extLst>
          </a:blip>
          <a:srcRect t="44962"/>
          <a:stretch>
            <a:fillRect/>
          </a:stretch>
        </p:blipFill>
        <p:spPr bwMode="auto">
          <a:xfrm>
            <a:off x="5265740" y="5875338"/>
            <a:ext cx="3671887"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00" name="Rectangle 56"/>
          <p:cNvSpPr>
            <a:spLocks noGrp="1" noChangeArrowheads="1"/>
          </p:cNvSpPr>
          <p:nvPr>
            <p:ph type="subTitle" idx="1"/>
          </p:nvPr>
        </p:nvSpPr>
        <p:spPr>
          <a:xfrm>
            <a:off x="484632" y="2670052"/>
            <a:ext cx="3886200" cy="1120775"/>
          </a:xfrm>
        </p:spPr>
        <p:txBody>
          <a:bodyPr/>
          <a:lstStyle>
            <a:lvl1pPr marL="0" indent="0">
              <a:lnSpc>
                <a:spcPct val="100000"/>
              </a:lnSpc>
              <a:buFont typeface="Wingdings" pitchFamily="2" charset="2"/>
              <a:buNone/>
              <a:defRPr sz="1800" b="0">
                <a:solidFill>
                  <a:schemeClr val="tx1"/>
                </a:solidFill>
              </a:defRPr>
            </a:lvl1pPr>
          </a:lstStyle>
          <a:p>
            <a:r>
              <a:rPr lang="en-US" dirty="0" smtClean="0"/>
              <a:t>Click to edit Master subtitle style</a:t>
            </a:r>
          </a:p>
        </p:txBody>
      </p:sp>
      <p:sp>
        <p:nvSpPr>
          <p:cNvPr id="6201" name="Rectangle 57"/>
          <p:cNvSpPr>
            <a:spLocks noGrp="1" noChangeArrowheads="1"/>
          </p:cNvSpPr>
          <p:nvPr>
            <p:ph type="ctrTitle"/>
          </p:nvPr>
        </p:nvSpPr>
        <p:spPr bwMode="invGray">
          <a:xfrm>
            <a:off x="457200" y="420624"/>
            <a:ext cx="8318373" cy="2057400"/>
          </a:xfrm>
        </p:spPr>
        <p:txBody>
          <a:bodyPr/>
          <a:lstStyle>
            <a:lvl1pPr>
              <a:defRPr sz="45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073257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80602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3" name="Picture 4" descr="HEP_TransSlide"/>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172896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9477"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95762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89477" y="1828800"/>
            <a:ext cx="4151313" cy="4546600"/>
          </a:xfrm>
        </p:spPr>
        <p:txBody>
          <a:bodyPr/>
          <a:lstStyle/>
          <a:p>
            <a:pPr lvl="0"/>
            <a:endParaRPr lang="en-US" noProof="0" dirty="0" smtClean="0"/>
          </a:p>
        </p:txBody>
      </p:sp>
    </p:spTree>
    <p:extLst>
      <p:ext uri="{BB962C8B-B14F-4D97-AF65-F5344CB8AC3E}">
        <p14:creationId xmlns:p14="http://schemas.microsoft.com/office/powerpoint/2010/main" xmlns="" val="149229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FCA81AC-4A24-43DE-8602-58FD542C68D6}" type="datetimeFigureOut">
              <a:rPr lang="el-GR" smtClean="0"/>
              <a:pPr/>
              <a:t>17/7/2014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117B1E1-D603-4542-AEF9-614626E82514}" type="slidenum">
              <a:rPr lang="el-GR" smtClean="0"/>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1268267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56319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omo Slide">
    <p:spTree>
      <p:nvGrpSpPr>
        <p:cNvPr id="1" name=""/>
        <p:cNvGrpSpPr/>
        <p:nvPr/>
      </p:nvGrpSpPr>
      <p:grpSpPr>
        <a:xfrm>
          <a:off x="0" y="0"/>
          <a:ext cx="0" cy="0"/>
          <a:chOff x="0" y="0"/>
          <a:chExt cx="0" cy="0"/>
        </a:xfrm>
      </p:grpSpPr>
      <p:pic>
        <p:nvPicPr>
          <p:cNvPr id="5" name="Picture 8" descr="HEP_TitlteSlide"/>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CCO_HEP_RGB.jpg"/>
          <p:cNvPicPr>
            <a:picLocks noChangeAspect="1"/>
          </p:cNvPicPr>
          <p:nvPr userDrawn="1"/>
        </p:nvPicPr>
        <p:blipFill>
          <a:blip r:embed="rId3" cstate="print">
            <a:extLst>
              <a:ext uri="{28A0092B-C50C-407E-A947-70E740481C1C}">
                <a14:useLocalDpi xmlns:a14="http://schemas.microsoft.com/office/drawing/2010/main" xmlns="" val="0"/>
              </a:ext>
            </a:extLst>
          </a:blip>
          <a:srcRect t="44962"/>
          <a:stretch>
            <a:fillRect/>
          </a:stretch>
        </p:blipFill>
        <p:spPr bwMode="auto">
          <a:xfrm>
            <a:off x="5265740" y="5875338"/>
            <a:ext cx="3671887"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385763" y="1914529"/>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Content Placeholder 9"/>
          <p:cNvSpPr>
            <a:spLocks noGrp="1"/>
          </p:cNvSpPr>
          <p:nvPr>
            <p:ph sz="quarter" idx="11"/>
          </p:nvPr>
        </p:nvSpPr>
        <p:spPr>
          <a:xfrm>
            <a:off x="385763" y="4856676"/>
            <a:ext cx="8462962" cy="1155939"/>
          </a:xfrm>
        </p:spPr>
        <p:txBody>
          <a:bodyPr/>
          <a:lstStyle>
            <a:lvl1pPr>
              <a:buFontTx/>
              <a:buNone/>
              <a:defRPr sz="2400" b="1">
                <a:solidFill>
                  <a:schemeClr val="accent4"/>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smtClean="0"/>
              <a:t>Click to edit Master text styles</a:t>
            </a:r>
          </a:p>
        </p:txBody>
      </p:sp>
    </p:spTree>
    <p:extLst>
      <p:ext uri="{BB962C8B-B14F-4D97-AF65-F5344CB8AC3E}">
        <p14:creationId xmlns:p14="http://schemas.microsoft.com/office/powerpoint/2010/main" xmlns="" val="3865769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
        <p:nvSpPr>
          <p:cNvPr id="5" name="Footer Placeholder 4"/>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
        <p:nvSpPr>
          <p:cNvPr id="5" name="Footer Placeholder 4"/>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1377950"/>
            <a:ext cx="4265612" cy="5097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7950"/>
            <a:ext cx="4265613" cy="5097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
        <p:nvSpPr>
          <p:cNvPr id="6" name="Footer Placeholder 5"/>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
        <p:nvSpPr>
          <p:cNvPr id="8" name="Footer Placeholder 7"/>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
        <p:nvSpPr>
          <p:cNvPr id="4" name="Footer Placeholder 3"/>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
        <p:nvSpPr>
          <p:cNvPr id="3" name="Footer Placeholder 2"/>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
        <p:nvSpPr>
          <p:cNvPr id="6" name="Footer Placeholder 5"/>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FCA81AC-4A24-43DE-8602-58FD542C68D6}" type="datetimeFigureOut">
              <a:rPr lang="el-GR" smtClean="0"/>
              <a:pPr/>
              <a:t>17/7/2014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117B1E1-D603-4542-AEF9-614626E82514}" type="slidenum">
              <a:rPr lang="el-GR" smtClean="0"/>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
        <p:nvSpPr>
          <p:cNvPr id="6" name="Footer Placeholder 5"/>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
        <p:nvSpPr>
          <p:cNvPr id="5" name="Footer Placeholder 4"/>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30188"/>
            <a:ext cx="2171700" cy="6245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0188" y="230188"/>
            <a:ext cx="6365875" cy="6245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7663" y="6551613"/>
            <a:ext cx="1895475" cy="3333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
        <p:nvSpPr>
          <p:cNvPr id="5" name="Footer Placeholder 4"/>
          <p:cNvSpPr>
            <a:spLocks noGrp="1"/>
          </p:cNvSpPr>
          <p:nvPr>
            <p:ph type="ftr" sz="quarter" idx="11"/>
          </p:nvPr>
        </p:nvSpPr>
        <p:spPr>
          <a:xfrm>
            <a:off x="5097463" y="6564313"/>
            <a:ext cx="3673475" cy="320675"/>
          </a:xfrm>
          <a:prstGeom prst="rect">
            <a:avLst/>
          </a:prstGeom>
        </p:spPr>
        <p:txBody>
          <a:bodyPr/>
          <a:lstStyle>
            <a:lvl1pPr eaLnBrk="0" hangingPunct="0">
              <a:spcBef>
                <a:spcPct val="75000"/>
              </a:spcBef>
              <a:buClr>
                <a:srgbClr val="FAFD00"/>
              </a:buClr>
              <a:buSzPct val="117000"/>
              <a:buFont typeface="Symbol" charset="0"/>
              <a:buChar char="·"/>
              <a:defRPr sz="2400">
                <a:latin typeface="Arial" charset="0"/>
                <a:ea typeface="ＭＳ Ｐゴシック" charset="0"/>
                <a:cs typeface="ＭＳ Ｐゴシック" charset="0"/>
              </a:defRPr>
            </a:lvl1pPr>
          </a:lstStyle>
          <a:p>
            <a:pPr fontAlgn="base">
              <a:spcAft>
                <a:spcPct val="0"/>
              </a:spcAft>
              <a:defRPr/>
            </a:pPr>
            <a:endParaRPr lang="en-US">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1"/>
                </a:solidFill>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FCA81AC-4A24-43DE-8602-58FD542C68D6}" type="datetimeFigureOut">
              <a:rPr lang="el-GR" smtClean="0"/>
              <a:pPr/>
              <a:t>17/7/2014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117B1E1-D603-4542-AEF9-614626E8251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FCA81AC-4A24-43DE-8602-58FD542C68D6}" type="datetimeFigureOut">
              <a:rPr lang="el-GR" smtClean="0"/>
              <a:pPr/>
              <a:t>17/7/2014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117B1E1-D603-4542-AEF9-614626E8251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FCA81AC-4A24-43DE-8602-58FD542C68D6}" type="datetimeFigureOut">
              <a:rPr lang="el-GR" smtClean="0"/>
              <a:pPr/>
              <a:t>17/7/2014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117B1E1-D603-4542-AEF9-614626E8251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FCA81AC-4A24-43DE-8602-58FD542C68D6}" type="datetimeFigureOut">
              <a:rPr lang="el-GR" smtClean="0"/>
              <a:pPr/>
              <a:t>17/7/2014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117B1E1-D603-4542-AEF9-614626E8251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2162"/>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A81AC-4A24-43DE-8602-58FD542C68D6}" type="datetimeFigureOut">
              <a:rPr lang="el-GR" smtClean="0"/>
              <a:pPr/>
              <a:t>17/7/2014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7B1E1-D603-4542-AEF9-614626E82514}"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l-GR" sz="2400">
              <a:solidFill>
                <a:srgbClr val="FFFFFF"/>
              </a:solidFill>
            </a:endParaRPr>
          </a:p>
        </p:txBody>
      </p:sp>
      <p:sp>
        <p:nvSpPr>
          <p:cNvPr id="307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eaLnBrk="0" fontAlgn="base" hangingPunct="0">
              <a:spcBef>
                <a:spcPct val="0"/>
              </a:spcBef>
              <a:spcAft>
                <a:spcPct val="0"/>
              </a:spcAft>
              <a:defRPr/>
            </a:pPr>
            <a:endParaRPr lang="el-GR" sz="2400">
              <a:solidFill>
                <a:srgbClr val="FFFFFF"/>
              </a:solidFill>
            </a:endParaRPr>
          </a:p>
        </p:txBody>
      </p:sp>
      <p:sp>
        <p:nvSpPr>
          <p:cNvPr id="307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fontAlgn="base" hangingPunct="0">
              <a:spcBef>
                <a:spcPct val="0"/>
              </a:spcBef>
              <a:spcAft>
                <a:spcPct val="0"/>
              </a:spcAft>
              <a:defRPr/>
            </a:pPr>
            <a:endParaRPr lang="el-GR" sz="2400">
              <a:solidFill>
                <a:srgbClr val="FFFFFF"/>
              </a:solidFill>
            </a:endParaRPr>
          </a:p>
        </p:txBody>
      </p:sp>
      <p:sp>
        <p:nvSpPr>
          <p:cNvPr id="307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fontAlgn="base" hangingPunct="0">
              <a:spcBef>
                <a:spcPct val="0"/>
              </a:spcBef>
              <a:spcAft>
                <a:spcPct val="0"/>
              </a:spcAft>
              <a:defRPr/>
            </a:pPr>
            <a:endParaRPr lang="el-GR" sz="2400">
              <a:solidFill>
                <a:srgbClr val="FFFFFF"/>
              </a:solidFill>
            </a:endParaRPr>
          </a:p>
        </p:txBody>
      </p:sp>
      <p:sp>
        <p:nvSpPr>
          <p:cNvPr id="307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fontAlgn="base" hangingPunct="0">
              <a:spcBef>
                <a:spcPct val="0"/>
              </a:spcBef>
              <a:spcAft>
                <a:spcPct val="0"/>
              </a:spcAft>
              <a:defRPr/>
            </a:pPr>
            <a:endParaRPr lang="el-GR" sz="2400">
              <a:solidFill>
                <a:srgbClr val="FFFFFF"/>
              </a:solidFill>
            </a:endParaRPr>
          </a:p>
        </p:txBody>
      </p:sp>
      <p:sp>
        <p:nvSpPr>
          <p:cNvPr id="307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fontAlgn="base" hangingPunct="0">
              <a:spcBef>
                <a:spcPct val="0"/>
              </a:spcBef>
              <a:spcAft>
                <a:spcPct val="0"/>
              </a:spcAft>
              <a:defRPr/>
            </a:pPr>
            <a:endParaRPr lang="el-GR" sz="2400">
              <a:solidFill>
                <a:srgbClr val="FFFFFF"/>
              </a:solidFill>
            </a:endParaRPr>
          </a:p>
        </p:txBody>
      </p:sp>
      <p:sp>
        <p:nvSpPr>
          <p:cNvPr id="308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fontAlgn="base" hangingPunct="0">
              <a:spcBef>
                <a:spcPct val="0"/>
              </a:spcBef>
              <a:spcAft>
                <a:spcPct val="0"/>
              </a:spcAft>
              <a:defRPr/>
            </a:pPr>
            <a:endParaRPr lang="el-GR" sz="2400">
              <a:solidFill>
                <a:srgbClr val="FFFFFF"/>
              </a:solidFill>
            </a:endParaRPr>
          </a:p>
        </p:txBody>
      </p:sp>
      <p:sp>
        <p:nvSpPr>
          <p:cNvPr id="308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eaLnBrk="0" fontAlgn="base" hangingPunct="0">
              <a:spcBef>
                <a:spcPct val="0"/>
              </a:spcBef>
              <a:spcAft>
                <a:spcPct val="0"/>
              </a:spcAft>
              <a:defRPr/>
            </a:pPr>
            <a:endParaRPr lang="el-GR" sz="2400">
              <a:solidFill>
                <a:srgbClr val="FFFFFF"/>
              </a:solidFill>
            </a:endParaRPr>
          </a:p>
        </p:txBody>
      </p:sp>
      <p:sp>
        <p:nvSpPr>
          <p:cNvPr id="308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el-GR" sz="2400">
              <a:solidFill>
                <a:srgbClr val="FFFFFF"/>
              </a:solidFill>
            </a:endParaRPr>
          </a:p>
        </p:txBody>
      </p:sp>
      <p:sp>
        <p:nvSpPr>
          <p:cNvPr id="3073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30732"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fontAlgn="base">
              <a:spcBef>
                <a:spcPct val="0"/>
              </a:spcBef>
              <a:spcAft>
                <a:spcPct val="0"/>
              </a:spcAft>
              <a:defRPr/>
            </a:pPr>
            <a:endParaRPr lang="el-GR">
              <a:solidFill>
                <a:srgbClr val="FFFFFF"/>
              </a:solidFill>
            </a:endParaRPr>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fontAlgn="base">
              <a:spcBef>
                <a:spcPct val="0"/>
              </a:spcBef>
              <a:spcAft>
                <a:spcPct val="0"/>
              </a:spcAft>
              <a:defRPr/>
            </a:pPr>
            <a:endParaRPr lang="el-GR">
              <a:solidFill>
                <a:srgbClr val="FFFFFF"/>
              </a:solidFill>
            </a:endParaRPr>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defRPr/>
            </a:pPr>
            <a:fld id="{84AE3CA7-DCD8-47A4-984A-0F956BE6F4F5}" type="slidenum">
              <a:rPr lang="el-GR">
                <a:solidFill>
                  <a:srgbClr val="FFFFFF"/>
                </a:solidFill>
              </a:rPr>
              <a:pPr fontAlgn="base">
                <a:spcBef>
                  <a:spcPct val="0"/>
                </a:spcBef>
                <a:spcAft>
                  <a:spcPct val="0"/>
                </a:spcAft>
                <a:defRPr/>
              </a:pPr>
              <a:t>‹#›</a:t>
            </a:fld>
            <a:endParaRPr lang="el-GR">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blackWhite">
      <p:bgPr>
        <a:solidFill>
          <a:srgbClr val="141450"/>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bwMode="auto">
          <a:xfrm>
            <a:off x="236538" y="230188"/>
            <a:ext cx="8683625" cy="711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43" name="Rectangle 4"/>
          <p:cNvSpPr>
            <a:spLocks noGrp="1" noChangeArrowheads="1"/>
          </p:cNvSpPr>
          <p:nvPr>
            <p:ph type="body" idx="1"/>
          </p:nvPr>
        </p:nvSpPr>
        <p:spPr bwMode="auto">
          <a:xfrm>
            <a:off x="230188" y="1377950"/>
            <a:ext cx="8683625" cy="50974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5718" name="Text Box 6"/>
          <p:cNvSpPr txBox="1">
            <a:spLocks noChangeArrowheads="1"/>
          </p:cNvSpPr>
          <p:nvPr/>
        </p:nvSpPr>
        <p:spPr bwMode="auto">
          <a:xfrm>
            <a:off x="8666163" y="6467475"/>
            <a:ext cx="477837" cy="338138"/>
          </a:xfrm>
          <a:prstGeom prst="rect">
            <a:avLst/>
          </a:prstGeom>
          <a:noFill/>
          <a:ln>
            <a:noFill/>
          </a:ln>
          <a:effectLst/>
          <a:extLst/>
        </p:spPr>
        <p:txBody>
          <a:bodyPr>
            <a:spAutoFit/>
          </a:bodyPr>
          <a:lstStyle>
            <a:lvl1pPr>
              <a:defRPr sz="2400">
                <a:solidFill>
                  <a:srgbClr val="FFFFFF"/>
                </a:solidFill>
                <a:latin typeface="Arial" pitchFamily="34" charset="0"/>
                <a:ea typeface="ＭＳ Ｐゴシック" pitchFamily="34" charset="-128"/>
              </a:defRPr>
            </a:lvl1pPr>
            <a:lvl2pPr marL="742950" indent="-285750">
              <a:defRPr sz="2400">
                <a:solidFill>
                  <a:srgbClr val="FFFFFF"/>
                </a:solidFill>
                <a:latin typeface="Arial" pitchFamily="34" charset="0"/>
                <a:ea typeface="ＭＳ Ｐゴシック" pitchFamily="34" charset="-128"/>
              </a:defRPr>
            </a:lvl2pPr>
            <a:lvl3pPr marL="1143000" indent="-228600">
              <a:defRPr sz="2400">
                <a:solidFill>
                  <a:srgbClr val="FFFFFF"/>
                </a:solidFill>
                <a:latin typeface="Arial" pitchFamily="34" charset="0"/>
                <a:ea typeface="ＭＳ Ｐゴシック" pitchFamily="34" charset="-128"/>
              </a:defRPr>
            </a:lvl3pPr>
            <a:lvl4pPr marL="1600200" indent="-228600">
              <a:defRPr sz="2400">
                <a:solidFill>
                  <a:srgbClr val="FFFFFF"/>
                </a:solidFill>
                <a:latin typeface="Arial" pitchFamily="34" charset="0"/>
                <a:ea typeface="ＭＳ Ｐゴシック" pitchFamily="34" charset="-128"/>
              </a:defRPr>
            </a:lvl4pPr>
            <a:lvl5pPr marL="2057400" indent="-228600">
              <a:defRPr sz="2400">
                <a:solidFill>
                  <a:srgbClr val="FFFFFF"/>
                </a:solidFill>
                <a:latin typeface="Arial" pitchFamily="34" charset="0"/>
                <a:ea typeface="ＭＳ Ｐゴシック" pitchFamily="34" charset="-128"/>
              </a:defRPr>
            </a:lvl5pPr>
            <a:lvl6pPr marL="2514600" indent="-228600" eaLnBrk="0" fontAlgn="base" hangingPunct="0">
              <a:spcBef>
                <a:spcPct val="75000"/>
              </a:spcBef>
              <a:spcAft>
                <a:spcPct val="0"/>
              </a:spcAft>
              <a:buClr>
                <a:srgbClr val="FAFD00"/>
              </a:buClr>
              <a:buSzPct val="117000"/>
              <a:buFont typeface="Symbol" pitchFamily="18" charset="2"/>
              <a:buChar char="·"/>
              <a:defRPr sz="2400">
                <a:solidFill>
                  <a:srgbClr val="FFFFFF"/>
                </a:solidFill>
                <a:latin typeface="Arial" pitchFamily="34" charset="0"/>
                <a:ea typeface="ＭＳ Ｐゴシック" pitchFamily="34" charset="-128"/>
              </a:defRPr>
            </a:lvl6pPr>
            <a:lvl7pPr marL="2971800" indent="-228600" eaLnBrk="0" fontAlgn="base" hangingPunct="0">
              <a:spcBef>
                <a:spcPct val="75000"/>
              </a:spcBef>
              <a:spcAft>
                <a:spcPct val="0"/>
              </a:spcAft>
              <a:buClr>
                <a:srgbClr val="FAFD00"/>
              </a:buClr>
              <a:buSzPct val="117000"/>
              <a:buFont typeface="Symbol" pitchFamily="18" charset="2"/>
              <a:buChar char="·"/>
              <a:defRPr sz="2400">
                <a:solidFill>
                  <a:srgbClr val="FFFFFF"/>
                </a:solidFill>
                <a:latin typeface="Arial" pitchFamily="34" charset="0"/>
                <a:ea typeface="ＭＳ Ｐゴシック" pitchFamily="34" charset="-128"/>
              </a:defRPr>
            </a:lvl7pPr>
            <a:lvl8pPr marL="3429000" indent="-228600" eaLnBrk="0" fontAlgn="base" hangingPunct="0">
              <a:spcBef>
                <a:spcPct val="75000"/>
              </a:spcBef>
              <a:spcAft>
                <a:spcPct val="0"/>
              </a:spcAft>
              <a:buClr>
                <a:srgbClr val="FAFD00"/>
              </a:buClr>
              <a:buSzPct val="117000"/>
              <a:buFont typeface="Symbol" pitchFamily="18" charset="2"/>
              <a:buChar char="·"/>
              <a:defRPr sz="2400">
                <a:solidFill>
                  <a:srgbClr val="FFFFFF"/>
                </a:solidFill>
                <a:latin typeface="Arial" pitchFamily="34" charset="0"/>
                <a:ea typeface="ＭＳ Ｐゴシック" pitchFamily="34" charset="-128"/>
              </a:defRPr>
            </a:lvl8pPr>
            <a:lvl9pPr marL="3886200" indent="-228600" eaLnBrk="0" fontAlgn="base" hangingPunct="0">
              <a:spcBef>
                <a:spcPct val="75000"/>
              </a:spcBef>
              <a:spcAft>
                <a:spcPct val="0"/>
              </a:spcAft>
              <a:buClr>
                <a:srgbClr val="FAFD00"/>
              </a:buClr>
              <a:buSzPct val="117000"/>
              <a:buFont typeface="Symbol" pitchFamily="18" charset="2"/>
              <a:buChar char="·"/>
              <a:defRPr sz="2400">
                <a:solidFill>
                  <a:srgbClr val="FFFFFF"/>
                </a:solidFill>
                <a:latin typeface="Arial" pitchFamily="34" charset="0"/>
                <a:ea typeface="ＭＳ Ｐゴシック" pitchFamily="34" charset="-128"/>
              </a:defRPr>
            </a:lvl9pPr>
          </a:lstStyle>
          <a:p>
            <a:pPr algn="r" eaLnBrk="0" fontAlgn="base" hangingPunct="0">
              <a:spcBef>
                <a:spcPct val="0"/>
              </a:spcBef>
              <a:spcAft>
                <a:spcPct val="0"/>
              </a:spcAft>
              <a:defRPr/>
            </a:pPr>
            <a:fld id="{BA91E530-9F4E-44BD-9DA2-68D16F158FEE}" type="slidenum">
              <a:rPr lang="en-US" sz="1600" smtClean="0">
                <a:latin typeface="Times New Roman" pitchFamily="18" charset="0"/>
              </a:rPr>
              <a:pPr algn="r" eaLnBrk="0" fontAlgn="base" hangingPunct="0">
                <a:spcBef>
                  <a:spcPct val="0"/>
                </a:spcBef>
                <a:spcAft>
                  <a:spcPct val="0"/>
                </a:spcAft>
                <a:defRPr/>
              </a:pPr>
              <a:t>‹#›</a:t>
            </a:fld>
            <a:endParaRPr lang="en-US" sz="1600" smtClean="0">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lnSpc>
          <a:spcPct val="85000"/>
        </a:lnSpc>
        <a:spcBef>
          <a:spcPct val="0"/>
        </a:spcBef>
        <a:spcAft>
          <a:spcPct val="0"/>
        </a:spcAft>
        <a:defRPr sz="3600">
          <a:solidFill>
            <a:schemeClr val="tx2"/>
          </a:solidFill>
          <a:latin typeface="+mj-lt"/>
          <a:ea typeface="Arial Unicode MS" pitchFamily="34" charset="-128"/>
          <a:cs typeface="+mj-cs"/>
        </a:defRPr>
      </a:lvl1pPr>
      <a:lvl2pPr algn="ctr" rtl="0" eaLnBrk="0" fontAlgn="base" hangingPunct="0">
        <a:lnSpc>
          <a:spcPct val="85000"/>
        </a:lnSpc>
        <a:spcBef>
          <a:spcPct val="0"/>
        </a:spcBef>
        <a:spcAft>
          <a:spcPct val="0"/>
        </a:spcAft>
        <a:defRPr sz="3600">
          <a:solidFill>
            <a:schemeClr val="tx2"/>
          </a:solidFill>
          <a:latin typeface="Arial" charset="0"/>
          <a:ea typeface="Arial Unicode MS" pitchFamily="34" charset="-128"/>
          <a:cs typeface="Arial" charset="0"/>
        </a:defRPr>
      </a:lvl2pPr>
      <a:lvl3pPr algn="ctr" rtl="0" eaLnBrk="0" fontAlgn="base" hangingPunct="0">
        <a:lnSpc>
          <a:spcPct val="85000"/>
        </a:lnSpc>
        <a:spcBef>
          <a:spcPct val="0"/>
        </a:spcBef>
        <a:spcAft>
          <a:spcPct val="0"/>
        </a:spcAft>
        <a:defRPr sz="3600">
          <a:solidFill>
            <a:schemeClr val="tx2"/>
          </a:solidFill>
          <a:latin typeface="Arial" charset="0"/>
          <a:ea typeface="Arial Unicode MS" pitchFamily="34" charset="-128"/>
          <a:cs typeface="Arial" charset="0"/>
        </a:defRPr>
      </a:lvl3pPr>
      <a:lvl4pPr algn="ctr" rtl="0" eaLnBrk="0" fontAlgn="base" hangingPunct="0">
        <a:lnSpc>
          <a:spcPct val="85000"/>
        </a:lnSpc>
        <a:spcBef>
          <a:spcPct val="0"/>
        </a:spcBef>
        <a:spcAft>
          <a:spcPct val="0"/>
        </a:spcAft>
        <a:defRPr sz="3600">
          <a:solidFill>
            <a:schemeClr val="tx2"/>
          </a:solidFill>
          <a:latin typeface="Arial" charset="0"/>
          <a:ea typeface="Arial Unicode MS" pitchFamily="34" charset="-128"/>
          <a:cs typeface="Arial" charset="0"/>
        </a:defRPr>
      </a:lvl4pPr>
      <a:lvl5pPr algn="ctr" rtl="0" eaLnBrk="0" fontAlgn="base" hangingPunct="0">
        <a:lnSpc>
          <a:spcPct val="85000"/>
        </a:lnSpc>
        <a:spcBef>
          <a:spcPct val="0"/>
        </a:spcBef>
        <a:spcAft>
          <a:spcPct val="0"/>
        </a:spcAft>
        <a:defRPr sz="3600">
          <a:solidFill>
            <a:schemeClr val="tx2"/>
          </a:solidFill>
          <a:latin typeface="Arial" charset="0"/>
          <a:ea typeface="Arial Unicode MS" pitchFamily="34" charset="-128"/>
          <a:cs typeface="Arial" charset="0"/>
        </a:defRPr>
      </a:lvl5pPr>
      <a:lvl6pPr marL="457200" algn="ctr" rtl="0" fontAlgn="base">
        <a:lnSpc>
          <a:spcPct val="85000"/>
        </a:lnSpc>
        <a:spcBef>
          <a:spcPct val="0"/>
        </a:spcBef>
        <a:spcAft>
          <a:spcPct val="0"/>
        </a:spcAft>
        <a:defRPr sz="3600">
          <a:solidFill>
            <a:schemeClr val="tx2"/>
          </a:solidFill>
          <a:latin typeface="Arial" charset="0"/>
          <a:ea typeface="ＭＳ Ｐゴシック" charset="0"/>
          <a:cs typeface="Arial" charset="0"/>
        </a:defRPr>
      </a:lvl6pPr>
      <a:lvl7pPr marL="914400" algn="ctr" rtl="0" fontAlgn="base">
        <a:lnSpc>
          <a:spcPct val="85000"/>
        </a:lnSpc>
        <a:spcBef>
          <a:spcPct val="0"/>
        </a:spcBef>
        <a:spcAft>
          <a:spcPct val="0"/>
        </a:spcAft>
        <a:defRPr sz="3600">
          <a:solidFill>
            <a:schemeClr val="tx2"/>
          </a:solidFill>
          <a:latin typeface="Arial" charset="0"/>
          <a:ea typeface="ＭＳ Ｐゴシック" charset="0"/>
          <a:cs typeface="Arial" charset="0"/>
        </a:defRPr>
      </a:lvl7pPr>
      <a:lvl8pPr marL="1371600" algn="ctr" rtl="0" fontAlgn="base">
        <a:lnSpc>
          <a:spcPct val="85000"/>
        </a:lnSpc>
        <a:spcBef>
          <a:spcPct val="0"/>
        </a:spcBef>
        <a:spcAft>
          <a:spcPct val="0"/>
        </a:spcAft>
        <a:defRPr sz="3600">
          <a:solidFill>
            <a:schemeClr val="tx2"/>
          </a:solidFill>
          <a:latin typeface="Arial" charset="0"/>
          <a:ea typeface="ＭＳ Ｐゴシック" charset="0"/>
          <a:cs typeface="Arial" charset="0"/>
        </a:defRPr>
      </a:lvl8pPr>
      <a:lvl9pPr marL="1828800" algn="ctr" rtl="0" fontAlgn="base">
        <a:lnSpc>
          <a:spcPct val="85000"/>
        </a:lnSpc>
        <a:spcBef>
          <a:spcPct val="0"/>
        </a:spcBef>
        <a:spcAft>
          <a:spcPct val="0"/>
        </a:spcAft>
        <a:defRPr sz="3600">
          <a:solidFill>
            <a:schemeClr val="tx2"/>
          </a:solidFill>
          <a:latin typeface="Arial" charset="0"/>
          <a:ea typeface="ＭＳ Ｐゴシック" charset="0"/>
          <a:cs typeface="Arial" charset="0"/>
        </a:defRPr>
      </a:lvl9pPr>
    </p:titleStyle>
    <p:bodyStyle>
      <a:lvl1pPr marL="285750" indent="-285750" algn="l" rtl="0" eaLnBrk="0" fontAlgn="base" hangingPunct="0">
        <a:lnSpc>
          <a:spcPct val="85000"/>
        </a:lnSpc>
        <a:spcBef>
          <a:spcPct val="80000"/>
        </a:spcBef>
        <a:spcAft>
          <a:spcPct val="0"/>
        </a:spcAft>
        <a:buClr>
          <a:schemeClr val="tx2"/>
        </a:buClr>
        <a:buSzPct val="75000"/>
        <a:buFont typeface="Wingdings" pitchFamily="2" charset="2"/>
        <a:buChar char="l"/>
        <a:defRPr sz="2400">
          <a:solidFill>
            <a:schemeClr val="tx1"/>
          </a:solidFill>
          <a:latin typeface="+mn-lt"/>
          <a:ea typeface="Arial Unicode MS" pitchFamily="34" charset="-128"/>
          <a:cs typeface="+mn-cs"/>
        </a:defRPr>
      </a:lvl1pPr>
      <a:lvl2pPr marL="860425" indent="-285750" algn="l" rtl="0" eaLnBrk="0" fontAlgn="base" hangingPunct="0">
        <a:lnSpc>
          <a:spcPct val="85000"/>
        </a:lnSpc>
        <a:spcBef>
          <a:spcPct val="20000"/>
        </a:spcBef>
        <a:spcAft>
          <a:spcPct val="0"/>
        </a:spcAft>
        <a:buChar char="–"/>
        <a:defRPr sz="2400">
          <a:solidFill>
            <a:schemeClr val="tx1"/>
          </a:solidFill>
          <a:latin typeface="+mn-lt"/>
          <a:ea typeface="Arial" charset="0"/>
          <a:cs typeface="+mn-cs"/>
        </a:defRPr>
      </a:lvl2pPr>
      <a:lvl3pPr marL="1370013" indent="-222250" algn="l" rtl="0" eaLnBrk="0" fontAlgn="base" hangingPunct="0">
        <a:lnSpc>
          <a:spcPct val="85000"/>
        </a:lnSpc>
        <a:spcBef>
          <a:spcPct val="20000"/>
        </a:spcBef>
        <a:spcAft>
          <a:spcPct val="0"/>
        </a:spcAft>
        <a:buChar char="•"/>
        <a:defRPr sz="2400">
          <a:solidFill>
            <a:schemeClr val="tx1"/>
          </a:solidFill>
          <a:latin typeface="+mn-lt"/>
          <a:ea typeface="Arial" charset="0"/>
          <a:cs typeface="+mn-cs"/>
        </a:defRPr>
      </a:lvl3pPr>
      <a:lvl4pPr marL="1882775" indent="-287338" algn="l" rtl="0" eaLnBrk="0" fontAlgn="base" hangingPunct="0">
        <a:lnSpc>
          <a:spcPct val="85000"/>
        </a:lnSpc>
        <a:spcBef>
          <a:spcPct val="20000"/>
        </a:spcBef>
        <a:spcAft>
          <a:spcPct val="0"/>
        </a:spcAft>
        <a:buChar char="–"/>
        <a:defRPr sz="2400">
          <a:solidFill>
            <a:schemeClr val="tx1"/>
          </a:solidFill>
          <a:latin typeface="+mn-lt"/>
          <a:ea typeface="Arial" charset="0"/>
          <a:cs typeface="+mn-cs"/>
        </a:defRPr>
      </a:lvl4pPr>
      <a:lvl5pPr marL="2066925" indent="47625" algn="l" rtl="0" eaLnBrk="0" fontAlgn="base" hangingPunct="0">
        <a:lnSpc>
          <a:spcPct val="85000"/>
        </a:lnSpc>
        <a:spcBef>
          <a:spcPct val="20000"/>
        </a:spcBef>
        <a:spcAft>
          <a:spcPct val="0"/>
        </a:spcAft>
        <a:buChar char="»"/>
        <a:defRPr sz="2400">
          <a:solidFill>
            <a:schemeClr val="tx1"/>
          </a:solidFill>
          <a:latin typeface="+mn-lt"/>
          <a:ea typeface="Arial" charset="0"/>
          <a:cs typeface="+mn-cs"/>
        </a:defRPr>
      </a:lvl5pPr>
      <a:lvl6pPr marL="2524125" indent="47625" algn="l" rtl="0" fontAlgn="base">
        <a:lnSpc>
          <a:spcPct val="85000"/>
        </a:lnSpc>
        <a:spcBef>
          <a:spcPct val="20000"/>
        </a:spcBef>
        <a:spcAft>
          <a:spcPct val="0"/>
        </a:spcAft>
        <a:defRPr sz="2400">
          <a:solidFill>
            <a:schemeClr val="tx1"/>
          </a:solidFill>
          <a:latin typeface="+mn-lt"/>
          <a:ea typeface="Arial" charset="0"/>
          <a:cs typeface="+mn-cs"/>
        </a:defRPr>
      </a:lvl6pPr>
      <a:lvl7pPr marL="2981325" indent="47625" algn="l" rtl="0" fontAlgn="base">
        <a:lnSpc>
          <a:spcPct val="85000"/>
        </a:lnSpc>
        <a:spcBef>
          <a:spcPct val="20000"/>
        </a:spcBef>
        <a:spcAft>
          <a:spcPct val="0"/>
        </a:spcAft>
        <a:defRPr sz="2400">
          <a:solidFill>
            <a:schemeClr val="tx1"/>
          </a:solidFill>
          <a:latin typeface="+mn-lt"/>
          <a:ea typeface="Arial" charset="0"/>
          <a:cs typeface="+mn-cs"/>
        </a:defRPr>
      </a:lvl7pPr>
      <a:lvl8pPr marL="3438525" indent="47625" algn="l" rtl="0" fontAlgn="base">
        <a:lnSpc>
          <a:spcPct val="85000"/>
        </a:lnSpc>
        <a:spcBef>
          <a:spcPct val="20000"/>
        </a:spcBef>
        <a:spcAft>
          <a:spcPct val="0"/>
        </a:spcAft>
        <a:defRPr sz="2400">
          <a:solidFill>
            <a:schemeClr val="tx1"/>
          </a:solidFill>
          <a:latin typeface="+mn-lt"/>
          <a:ea typeface="Arial" charset="0"/>
          <a:cs typeface="+mn-cs"/>
        </a:defRPr>
      </a:lvl8pPr>
      <a:lvl9pPr marL="3895725" indent="47625" algn="l" rtl="0" fontAlgn="base">
        <a:lnSpc>
          <a:spcPct val="85000"/>
        </a:lnSpc>
        <a:spcBef>
          <a:spcPct val="20000"/>
        </a:spcBef>
        <a:spcAft>
          <a:spcPct val="0"/>
        </a:spcAft>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1132"/>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641350"/>
          </a:xfrm>
          <a:prstGeom prst="rect">
            <a:avLst/>
          </a:prstGeom>
          <a:gradFill rotWithShape="1">
            <a:gsLst>
              <a:gs pos="0">
                <a:srgbClr val="0D6826"/>
              </a:gs>
              <a:gs pos="60001">
                <a:srgbClr val="002A17"/>
              </a:gs>
              <a:gs pos="100000">
                <a:srgbClr val="002A17"/>
              </a:gs>
            </a:gsLst>
            <a:lin ang="16200000" scaled="1"/>
          </a:gradFill>
          <a:ln>
            <a:noFill/>
          </a:ln>
          <a:extLst/>
        </p:spPr>
        <p:txBody>
          <a:bodyPr/>
          <a:lstStyle>
            <a:lvl1pPr>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1pPr>
            <a:lvl2pPr marL="742950" indent="-28575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2pPr>
            <a:lvl3pPr marL="1143000" indent="-22860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3pPr>
            <a:lvl4pPr marL="1600200" indent="-22860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4pPr>
            <a:lvl5pPr marL="2057400" indent="-22860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5pPr>
            <a:lvl6pPr marL="25146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6pPr>
            <a:lvl7pPr marL="29718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7pPr>
            <a:lvl8pPr marL="34290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8pPr>
            <a:lvl9pPr marL="38862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9pPr>
          </a:lstStyle>
          <a:p>
            <a:pPr fontAlgn="base">
              <a:buClr>
                <a:srgbClr val="4FAD26"/>
              </a:buClr>
              <a:defRPr/>
            </a:pPr>
            <a:endParaRPr lang="en-US" dirty="0" smtClean="0">
              <a:solidFill>
                <a:srgbClr val="FFFFFF"/>
              </a:solidFill>
              <a:cs typeface="Arial" pitchFamily="34" charset="0"/>
            </a:endParaRPr>
          </a:p>
        </p:txBody>
      </p:sp>
      <p:pic>
        <p:nvPicPr>
          <p:cNvPr id="1027" name="Picture 9" descr="CCO_HEP_REVERSED.gif"/>
          <p:cNvPicPr>
            <a:picLocks noChangeAspect="1"/>
          </p:cNvPicPr>
          <p:nvPr/>
        </p:nvPicPr>
        <p:blipFill>
          <a:blip r:embed="rId10" cstate="print">
            <a:extLst>
              <a:ext uri="{28A0092B-C50C-407E-A947-70E740481C1C}">
                <a14:useLocalDpi xmlns:a14="http://schemas.microsoft.com/office/drawing/2010/main" xmlns="" val="0"/>
              </a:ext>
            </a:extLst>
          </a:blip>
          <a:srcRect t="1212"/>
          <a:stretch>
            <a:fillRect/>
          </a:stretch>
        </p:blipFill>
        <p:spPr bwMode="auto">
          <a:xfrm>
            <a:off x="7570788" y="96839"/>
            <a:ext cx="130810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382588" y="666750"/>
            <a:ext cx="8464550" cy="110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85765" y="1828800"/>
            <a:ext cx="84550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8"/>
          <p:cNvSpPr>
            <a:spLocks noChangeArrowheads="1"/>
          </p:cNvSpPr>
          <p:nvPr/>
        </p:nvSpPr>
        <p:spPr bwMode="auto">
          <a:xfrm>
            <a:off x="287340" y="307978"/>
            <a:ext cx="2084225" cy="276999"/>
          </a:xfrm>
          <a:prstGeom prst="rect">
            <a:avLst/>
          </a:prstGeom>
          <a:noFill/>
          <a:ln>
            <a:noFill/>
          </a:ln>
          <a:extLst/>
        </p:spPr>
        <p:txBody>
          <a:bodyPr wrap="none">
            <a:spAutoFit/>
          </a:bodyPr>
          <a:lstStyle>
            <a:lvl1pPr>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1pPr>
            <a:lvl2pPr marL="742950" indent="-28575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2pPr>
            <a:lvl3pPr marL="1143000" indent="-22860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3pPr>
            <a:lvl4pPr marL="1600200" indent="-22860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4pPr>
            <a:lvl5pPr marL="2057400" indent="-22860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5pPr>
            <a:lvl6pPr marL="25146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6pPr>
            <a:lvl7pPr marL="29718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7pPr>
            <a:lvl8pPr marL="34290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8pPr>
            <a:lvl9pPr marL="38862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9pPr>
          </a:lstStyle>
          <a:p>
            <a:pPr fontAlgn="base">
              <a:lnSpc>
                <a:spcPct val="100000"/>
              </a:lnSpc>
              <a:spcBef>
                <a:spcPct val="0"/>
              </a:spcBef>
              <a:spcAft>
                <a:spcPct val="0"/>
              </a:spcAft>
              <a:buClrTx/>
              <a:buFontTx/>
              <a:buNone/>
              <a:defRPr/>
            </a:pPr>
            <a:r>
              <a:rPr lang="en-US" sz="1200" b="0" dirty="0" smtClean="0">
                <a:solidFill>
                  <a:srgbClr val="CDCDCF"/>
                </a:solidFill>
                <a:cs typeface="Arial" pitchFamily="34" charset="0"/>
              </a:rPr>
              <a:t>clinicaloptions.com/hepatitis</a:t>
            </a:r>
          </a:p>
        </p:txBody>
      </p:sp>
      <p:sp>
        <p:nvSpPr>
          <p:cNvPr id="1031" name="Text Box 13"/>
          <p:cNvSpPr txBox="1">
            <a:spLocks noChangeArrowheads="1"/>
          </p:cNvSpPr>
          <p:nvPr/>
        </p:nvSpPr>
        <p:spPr bwMode="auto">
          <a:xfrm>
            <a:off x="284165" y="69850"/>
            <a:ext cx="7164387" cy="323850"/>
          </a:xfrm>
          <a:prstGeom prst="rect">
            <a:avLst/>
          </a:prstGeom>
          <a:noFill/>
          <a:ln>
            <a:noFill/>
          </a:ln>
          <a:extLst/>
        </p:spPr>
        <p:txBody>
          <a:bodyPr>
            <a:spAutoFit/>
          </a:bodyPr>
          <a:lstStyle>
            <a:lvl1pPr>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1pPr>
            <a:lvl2pPr marL="742950" indent="-28575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2pPr>
            <a:lvl3pPr marL="1143000" indent="-22860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3pPr>
            <a:lvl4pPr marL="1600200" indent="-22860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4pPr>
            <a:lvl5pPr marL="2057400" indent="-22860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5pPr>
            <a:lvl6pPr marL="25146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6pPr>
            <a:lvl7pPr marL="29718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7pPr>
            <a:lvl8pPr marL="34290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8pPr>
            <a:lvl9pPr marL="3886200" indent="-228600" eaLnBrk="0" fontAlgn="base" hangingPunct="0">
              <a:lnSpc>
                <a:spcPct val="90000"/>
              </a:lnSpc>
              <a:spcBef>
                <a:spcPct val="35000"/>
              </a:spcBef>
              <a:spcAft>
                <a:spcPct val="25000"/>
              </a:spcAft>
              <a:buClr>
                <a:schemeClr val="folHlink"/>
              </a:buClr>
              <a:buFont typeface="Arial" panose="020B0604020202020204" pitchFamily="34" charset="0"/>
              <a:buChar char="•"/>
              <a:defRPr b="1">
                <a:solidFill>
                  <a:schemeClr val="tx1"/>
                </a:solidFill>
                <a:latin typeface="Arial" panose="020B0604020202020204" pitchFamily="34" charset="0"/>
              </a:defRPr>
            </a:lvl9pPr>
          </a:lstStyle>
          <a:p>
            <a:pPr fontAlgn="base">
              <a:lnSpc>
                <a:spcPct val="100000"/>
              </a:lnSpc>
              <a:spcBef>
                <a:spcPct val="0"/>
              </a:spcBef>
              <a:spcAft>
                <a:spcPct val="0"/>
              </a:spcAft>
              <a:buClrTx/>
              <a:buFont typeface="Arial" panose="020B0604020202020204" pitchFamily="34" charset="0"/>
              <a:buNone/>
              <a:defRPr/>
            </a:pPr>
            <a:r>
              <a:rPr lang="en-US" sz="1500" b="0" dirty="0" smtClean="0">
                <a:solidFill>
                  <a:srgbClr val="FFFFFF"/>
                </a:solidFill>
                <a:cs typeface="Arial" pitchFamily="34" charset="0"/>
              </a:rPr>
              <a:t>Additional HCV Investigational Agents and HBV</a:t>
            </a:r>
          </a:p>
        </p:txBody>
      </p:sp>
    </p:spTree>
    <p:extLst>
      <p:ext uri="{BB962C8B-B14F-4D97-AF65-F5344CB8AC3E}">
        <p14:creationId xmlns:p14="http://schemas.microsoft.com/office/powerpoint/2010/main" xmlns="" val="1071242359"/>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4FAD26"/>
        </a:buClr>
        <a:buFont typeface="Wingdings" pitchFamily="2" charset="2"/>
        <a:buChar char="§"/>
        <a:defRPr sz="24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4FAD26"/>
        </a:buClr>
        <a:buFont typeface="Arial" pitchFamily="34" charset="0"/>
        <a:buChar char="–"/>
        <a:defRPr sz="2200">
          <a:solidFill>
            <a:srgbClr val="FEFDDE"/>
          </a:solidFill>
          <a:latin typeface="+mn-lt"/>
        </a:defRPr>
      </a:lvl2pPr>
      <a:lvl3pPr marL="1143000" indent="-228600" algn="l" rtl="0" eaLnBrk="0" fontAlgn="base" hangingPunct="0">
        <a:lnSpc>
          <a:spcPct val="90000"/>
        </a:lnSpc>
        <a:spcBef>
          <a:spcPts val="1000"/>
        </a:spcBef>
        <a:spcAft>
          <a:spcPts val="700"/>
        </a:spcAft>
        <a:buClr>
          <a:srgbClr val="4FAD26"/>
        </a:buClr>
        <a:buFont typeface="Arial" pitchFamily="34" charset="0"/>
        <a:buChar char="–"/>
        <a:defRPr sz="2000">
          <a:solidFill>
            <a:srgbClr val="FEFDDE"/>
          </a:solidFill>
          <a:latin typeface="+mn-lt"/>
        </a:defRPr>
      </a:lvl3pPr>
      <a:lvl4pPr marL="1600200" indent="-228600" algn="l" rtl="0" eaLnBrk="0" fontAlgn="base" hangingPunct="0">
        <a:lnSpc>
          <a:spcPct val="90000"/>
        </a:lnSpc>
        <a:spcBef>
          <a:spcPts val="1000"/>
        </a:spcBef>
        <a:spcAft>
          <a:spcPts val="700"/>
        </a:spcAft>
        <a:buClr>
          <a:srgbClr val="4FAD26"/>
        </a:buClr>
        <a:buFont typeface="Arial" pitchFamily="34" charset="0"/>
        <a:buChar char="–"/>
        <a:defRPr>
          <a:solidFill>
            <a:srgbClr val="FEFDDE"/>
          </a:solidFill>
          <a:latin typeface="+mn-lt"/>
        </a:defRPr>
      </a:lvl4pPr>
      <a:lvl5pPr marL="2057400" indent="-228600" algn="l" rtl="0" eaLnBrk="0" fontAlgn="base" hangingPunct="0">
        <a:lnSpc>
          <a:spcPct val="90000"/>
        </a:lnSpc>
        <a:spcBef>
          <a:spcPts val="1000"/>
        </a:spcBef>
        <a:spcAft>
          <a:spcPts val="700"/>
        </a:spcAft>
        <a:buClr>
          <a:srgbClr val="4FAD26"/>
        </a:buClr>
        <a:buFont typeface="Arial" pitchFamily="34" charset="0"/>
        <a:buChar char="–"/>
        <a:defRPr sz="16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blackWhite">
      <p:bgPr>
        <a:solidFill>
          <a:srgbClr val="141450"/>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bwMode="auto">
          <a:xfrm>
            <a:off x="236538" y="230188"/>
            <a:ext cx="8683625" cy="711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147" name="Rectangle 4"/>
          <p:cNvSpPr>
            <a:spLocks noGrp="1" noChangeArrowheads="1"/>
          </p:cNvSpPr>
          <p:nvPr>
            <p:ph type="body" idx="1"/>
          </p:nvPr>
        </p:nvSpPr>
        <p:spPr bwMode="auto">
          <a:xfrm>
            <a:off x="230188" y="1377950"/>
            <a:ext cx="8683625" cy="50974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5718" name="Text Box 6"/>
          <p:cNvSpPr txBox="1">
            <a:spLocks noChangeArrowheads="1"/>
          </p:cNvSpPr>
          <p:nvPr/>
        </p:nvSpPr>
        <p:spPr bwMode="auto">
          <a:xfrm>
            <a:off x="8666163" y="6467475"/>
            <a:ext cx="477837" cy="338138"/>
          </a:xfrm>
          <a:prstGeom prst="rect">
            <a:avLst/>
          </a:prstGeom>
          <a:noFill/>
          <a:ln>
            <a:noFill/>
          </a:ln>
          <a:effectLst/>
          <a:extLst/>
        </p:spPr>
        <p:txBody>
          <a:bodyPr>
            <a:spAutoFit/>
          </a:bodyPr>
          <a:lstStyle>
            <a:lvl1pPr>
              <a:defRPr sz="2400">
                <a:solidFill>
                  <a:srgbClr val="FFFFFF"/>
                </a:solidFill>
                <a:latin typeface="Arial" pitchFamily="34" charset="0"/>
                <a:ea typeface="ＭＳ Ｐゴシック" pitchFamily="34" charset="-128"/>
              </a:defRPr>
            </a:lvl1pPr>
            <a:lvl2pPr marL="742950" indent="-285750">
              <a:defRPr sz="2400">
                <a:solidFill>
                  <a:srgbClr val="FFFFFF"/>
                </a:solidFill>
                <a:latin typeface="Arial" pitchFamily="34" charset="0"/>
                <a:ea typeface="ＭＳ Ｐゴシック" pitchFamily="34" charset="-128"/>
              </a:defRPr>
            </a:lvl2pPr>
            <a:lvl3pPr marL="1143000" indent="-228600">
              <a:defRPr sz="2400">
                <a:solidFill>
                  <a:srgbClr val="FFFFFF"/>
                </a:solidFill>
                <a:latin typeface="Arial" pitchFamily="34" charset="0"/>
                <a:ea typeface="ＭＳ Ｐゴシック" pitchFamily="34" charset="-128"/>
              </a:defRPr>
            </a:lvl3pPr>
            <a:lvl4pPr marL="1600200" indent="-228600">
              <a:defRPr sz="2400">
                <a:solidFill>
                  <a:srgbClr val="FFFFFF"/>
                </a:solidFill>
                <a:latin typeface="Arial" pitchFamily="34" charset="0"/>
                <a:ea typeface="ＭＳ Ｐゴシック" pitchFamily="34" charset="-128"/>
              </a:defRPr>
            </a:lvl4pPr>
            <a:lvl5pPr marL="2057400" indent="-228600">
              <a:defRPr sz="2400">
                <a:solidFill>
                  <a:srgbClr val="FFFFFF"/>
                </a:solidFill>
                <a:latin typeface="Arial" pitchFamily="34" charset="0"/>
                <a:ea typeface="ＭＳ Ｐゴシック" pitchFamily="34" charset="-128"/>
              </a:defRPr>
            </a:lvl5pPr>
            <a:lvl6pPr marL="2514600" indent="-228600" eaLnBrk="0" fontAlgn="base" hangingPunct="0">
              <a:spcBef>
                <a:spcPct val="75000"/>
              </a:spcBef>
              <a:spcAft>
                <a:spcPct val="0"/>
              </a:spcAft>
              <a:buClr>
                <a:srgbClr val="FAFD00"/>
              </a:buClr>
              <a:buSzPct val="117000"/>
              <a:buFont typeface="Symbol" pitchFamily="18" charset="2"/>
              <a:buChar char="·"/>
              <a:defRPr sz="2400">
                <a:solidFill>
                  <a:srgbClr val="FFFFFF"/>
                </a:solidFill>
                <a:latin typeface="Arial" pitchFamily="34" charset="0"/>
                <a:ea typeface="ＭＳ Ｐゴシック" pitchFamily="34" charset="-128"/>
              </a:defRPr>
            </a:lvl6pPr>
            <a:lvl7pPr marL="2971800" indent="-228600" eaLnBrk="0" fontAlgn="base" hangingPunct="0">
              <a:spcBef>
                <a:spcPct val="75000"/>
              </a:spcBef>
              <a:spcAft>
                <a:spcPct val="0"/>
              </a:spcAft>
              <a:buClr>
                <a:srgbClr val="FAFD00"/>
              </a:buClr>
              <a:buSzPct val="117000"/>
              <a:buFont typeface="Symbol" pitchFamily="18" charset="2"/>
              <a:buChar char="·"/>
              <a:defRPr sz="2400">
                <a:solidFill>
                  <a:srgbClr val="FFFFFF"/>
                </a:solidFill>
                <a:latin typeface="Arial" pitchFamily="34" charset="0"/>
                <a:ea typeface="ＭＳ Ｐゴシック" pitchFamily="34" charset="-128"/>
              </a:defRPr>
            </a:lvl7pPr>
            <a:lvl8pPr marL="3429000" indent="-228600" eaLnBrk="0" fontAlgn="base" hangingPunct="0">
              <a:spcBef>
                <a:spcPct val="75000"/>
              </a:spcBef>
              <a:spcAft>
                <a:spcPct val="0"/>
              </a:spcAft>
              <a:buClr>
                <a:srgbClr val="FAFD00"/>
              </a:buClr>
              <a:buSzPct val="117000"/>
              <a:buFont typeface="Symbol" pitchFamily="18" charset="2"/>
              <a:buChar char="·"/>
              <a:defRPr sz="2400">
                <a:solidFill>
                  <a:srgbClr val="FFFFFF"/>
                </a:solidFill>
                <a:latin typeface="Arial" pitchFamily="34" charset="0"/>
                <a:ea typeface="ＭＳ Ｐゴシック" pitchFamily="34" charset="-128"/>
              </a:defRPr>
            </a:lvl8pPr>
            <a:lvl9pPr marL="3886200" indent="-228600" eaLnBrk="0" fontAlgn="base" hangingPunct="0">
              <a:spcBef>
                <a:spcPct val="75000"/>
              </a:spcBef>
              <a:spcAft>
                <a:spcPct val="0"/>
              </a:spcAft>
              <a:buClr>
                <a:srgbClr val="FAFD00"/>
              </a:buClr>
              <a:buSzPct val="117000"/>
              <a:buFont typeface="Symbol" pitchFamily="18" charset="2"/>
              <a:buChar char="·"/>
              <a:defRPr sz="2400">
                <a:solidFill>
                  <a:srgbClr val="FFFFFF"/>
                </a:solidFill>
                <a:latin typeface="Arial" pitchFamily="34" charset="0"/>
                <a:ea typeface="ＭＳ Ｐゴシック" pitchFamily="34" charset="-128"/>
              </a:defRPr>
            </a:lvl9pPr>
          </a:lstStyle>
          <a:p>
            <a:pPr algn="r" eaLnBrk="0" fontAlgn="base" hangingPunct="0">
              <a:spcBef>
                <a:spcPct val="0"/>
              </a:spcBef>
              <a:spcAft>
                <a:spcPct val="0"/>
              </a:spcAft>
              <a:defRPr/>
            </a:pPr>
            <a:fld id="{F8C45687-4BF5-4AA4-A376-EB4ABE1AA28C}" type="slidenum">
              <a:rPr lang="en-US" sz="1600" smtClean="0">
                <a:latin typeface="Times New Roman" pitchFamily="18" charset="0"/>
              </a:rPr>
              <a:pPr algn="r" eaLnBrk="0" fontAlgn="base" hangingPunct="0">
                <a:spcBef>
                  <a:spcPct val="0"/>
                </a:spcBef>
                <a:spcAft>
                  <a:spcPct val="0"/>
                </a:spcAft>
                <a:defRPr/>
              </a:pPr>
              <a:t>‹#›</a:t>
            </a:fld>
            <a:endParaRPr lang="en-US" sz="1600" smtClean="0">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rtl="0" eaLnBrk="0" fontAlgn="base" hangingPunct="0">
        <a:lnSpc>
          <a:spcPct val="85000"/>
        </a:lnSpc>
        <a:spcBef>
          <a:spcPct val="0"/>
        </a:spcBef>
        <a:spcAft>
          <a:spcPct val="0"/>
        </a:spcAft>
        <a:defRPr sz="3600">
          <a:solidFill>
            <a:schemeClr val="tx2"/>
          </a:solidFill>
          <a:latin typeface="+mj-lt"/>
          <a:ea typeface="Arial Unicode MS" pitchFamily="34" charset="-128"/>
          <a:cs typeface="+mj-cs"/>
        </a:defRPr>
      </a:lvl1pPr>
      <a:lvl2pPr algn="ctr" rtl="0" eaLnBrk="0" fontAlgn="base" hangingPunct="0">
        <a:lnSpc>
          <a:spcPct val="85000"/>
        </a:lnSpc>
        <a:spcBef>
          <a:spcPct val="0"/>
        </a:spcBef>
        <a:spcAft>
          <a:spcPct val="0"/>
        </a:spcAft>
        <a:defRPr sz="3600">
          <a:solidFill>
            <a:schemeClr val="tx2"/>
          </a:solidFill>
          <a:latin typeface="Arial" charset="0"/>
          <a:ea typeface="Arial Unicode MS" pitchFamily="34" charset="-128"/>
          <a:cs typeface="Arial" charset="0"/>
        </a:defRPr>
      </a:lvl2pPr>
      <a:lvl3pPr algn="ctr" rtl="0" eaLnBrk="0" fontAlgn="base" hangingPunct="0">
        <a:lnSpc>
          <a:spcPct val="85000"/>
        </a:lnSpc>
        <a:spcBef>
          <a:spcPct val="0"/>
        </a:spcBef>
        <a:spcAft>
          <a:spcPct val="0"/>
        </a:spcAft>
        <a:defRPr sz="3600">
          <a:solidFill>
            <a:schemeClr val="tx2"/>
          </a:solidFill>
          <a:latin typeface="Arial" charset="0"/>
          <a:ea typeface="Arial Unicode MS" pitchFamily="34" charset="-128"/>
          <a:cs typeface="Arial" charset="0"/>
        </a:defRPr>
      </a:lvl3pPr>
      <a:lvl4pPr algn="ctr" rtl="0" eaLnBrk="0" fontAlgn="base" hangingPunct="0">
        <a:lnSpc>
          <a:spcPct val="85000"/>
        </a:lnSpc>
        <a:spcBef>
          <a:spcPct val="0"/>
        </a:spcBef>
        <a:spcAft>
          <a:spcPct val="0"/>
        </a:spcAft>
        <a:defRPr sz="3600">
          <a:solidFill>
            <a:schemeClr val="tx2"/>
          </a:solidFill>
          <a:latin typeface="Arial" charset="0"/>
          <a:ea typeface="Arial Unicode MS" pitchFamily="34" charset="-128"/>
          <a:cs typeface="Arial" charset="0"/>
        </a:defRPr>
      </a:lvl4pPr>
      <a:lvl5pPr algn="ctr" rtl="0" eaLnBrk="0" fontAlgn="base" hangingPunct="0">
        <a:lnSpc>
          <a:spcPct val="85000"/>
        </a:lnSpc>
        <a:spcBef>
          <a:spcPct val="0"/>
        </a:spcBef>
        <a:spcAft>
          <a:spcPct val="0"/>
        </a:spcAft>
        <a:defRPr sz="3600">
          <a:solidFill>
            <a:schemeClr val="tx2"/>
          </a:solidFill>
          <a:latin typeface="Arial" charset="0"/>
          <a:ea typeface="Arial Unicode MS" pitchFamily="34" charset="-128"/>
          <a:cs typeface="Arial" charset="0"/>
        </a:defRPr>
      </a:lvl5pPr>
      <a:lvl6pPr marL="457200" algn="ctr" rtl="0" fontAlgn="base">
        <a:lnSpc>
          <a:spcPct val="85000"/>
        </a:lnSpc>
        <a:spcBef>
          <a:spcPct val="0"/>
        </a:spcBef>
        <a:spcAft>
          <a:spcPct val="0"/>
        </a:spcAft>
        <a:defRPr sz="3600">
          <a:solidFill>
            <a:schemeClr val="tx2"/>
          </a:solidFill>
          <a:latin typeface="Arial" charset="0"/>
          <a:ea typeface="ＭＳ Ｐゴシック" charset="0"/>
          <a:cs typeface="Arial" charset="0"/>
        </a:defRPr>
      </a:lvl6pPr>
      <a:lvl7pPr marL="914400" algn="ctr" rtl="0" fontAlgn="base">
        <a:lnSpc>
          <a:spcPct val="85000"/>
        </a:lnSpc>
        <a:spcBef>
          <a:spcPct val="0"/>
        </a:spcBef>
        <a:spcAft>
          <a:spcPct val="0"/>
        </a:spcAft>
        <a:defRPr sz="3600">
          <a:solidFill>
            <a:schemeClr val="tx2"/>
          </a:solidFill>
          <a:latin typeface="Arial" charset="0"/>
          <a:ea typeface="ＭＳ Ｐゴシック" charset="0"/>
          <a:cs typeface="Arial" charset="0"/>
        </a:defRPr>
      </a:lvl7pPr>
      <a:lvl8pPr marL="1371600" algn="ctr" rtl="0" fontAlgn="base">
        <a:lnSpc>
          <a:spcPct val="85000"/>
        </a:lnSpc>
        <a:spcBef>
          <a:spcPct val="0"/>
        </a:spcBef>
        <a:spcAft>
          <a:spcPct val="0"/>
        </a:spcAft>
        <a:defRPr sz="3600">
          <a:solidFill>
            <a:schemeClr val="tx2"/>
          </a:solidFill>
          <a:latin typeface="Arial" charset="0"/>
          <a:ea typeface="ＭＳ Ｐゴシック" charset="0"/>
          <a:cs typeface="Arial" charset="0"/>
        </a:defRPr>
      </a:lvl8pPr>
      <a:lvl9pPr marL="1828800" algn="ctr" rtl="0" fontAlgn="base">
        <a:lnSpc>
          <a:spcPct val="85000"/>
        </a:lnSpc>
        <a:spcBef>
          <a:spcPct val="0"/>
        </a:spcBef>
        <a:spcAft>
          <a:spcPct val="0"/>
        </a:spcAft>
        <a:defRPr sz="3600">
          <a:solidFill>
            <a:schemeClr val="tx2"/>
          </a:solidFill>
          <a:latin typeface="Arial" charset="0"/>
          <a:ea typeface="ＭＳ Ｐゴシック" charset="0"/>
          <a:cs typeface="Arial" charset="0"/>
        </a:defRPr>
      </a:lvl9pPr>
    </p:titleStyle>
    <p:bodyStyle>
      <a:lvl1pPr marL="285750" indent="-285750" algn="l" rtl="0" eaLnBrk="0" fontAlgn="base" hangingPunct="0">
        <a:lnSpc>
          <a:spcPct val="85000"/>
        </a:lnSpc>
        <a:spcBef>
          <a:spcPct val="80000"/>
        </a:spcBef>
        <a:spcAft>
          <a:spcPct val="0"/>
        </a:spcAft>
        <a:buClr>
          <a:schemeClr val="tx2"/>
        </a:buClr>
        <a:buSzPct val="75000"/>
        <a:buFont typeface="Wingdings" pitchFamily="2" charset="2"/>
        <a:buChar char="l"/>
        <a:defRPr sz="2400">
          <a:solidFill>
            <a:schemeClr val="tx1"/>
          </a:solidFill>
          <a:latin typeface="+mn-lt"/>
          <a:ea typeface="Arial Unicode MS" pitchFamily="34" charset="-128"/>
          <a:cs typeface="+mn-cs"/>
        </a:defRPr>
      </a:lvl1pPr>
      <a:lvl2pPr marL="860425" indent="-285750" algn="l" rtl="0" eaLnBrk="0" fontAlgn="base" hangingPunct="0">
        <a:lnSpc>
          <a:spcPct val="85000"/>
        </a:lnSpc>
        <a:spcBef>
          <a:spcPct val="20000"/>
        </a:spcBef>
        <a:spcAft>
          <a:spcPct val="0"/>
        </a:spcAft>
        <a:buChar char="–"/>
        <a:defRPr sz="2400">
          <a:solidFill>
            <a:schemeClr val="tx1"/>
          </a:solidFill>
          <a:latin typeface="+mn-lt"/>
          <a:ea typeface="Arial" charset="0"/>
          <a:cs typeface="+mn-cs"/>
        </a:defRPr>
      </a:lvl2pPr>
      <a:lvl3pPr marL="1370013" indent="-222250" algn="l" rtl="0" eaLnBrk="0" fontAlgn="base" hangingPunct="0">
        <a:lnSpc>
          <a:spcPct val="85000"/>
        </a:lnSpc>
        <a:spcBef>
          <a:spcPct val="20000"/>
        </a:spcBef>
        <a:spcAft>
          <a:spcPct val="0"/>
        </a:spcAft>
        <a:buChar char="•"/>
        <a:defRPr sz="2400">
          <a:solidFill>
            <a:schemeClr val="tx1"/>
          </a:solidFill>
          <a:latin typeface="+mn-lt"/>
          <a:ea typeface="Arial" charset="0"/>
          <a:cs typeface="+mn-cs"/>
        </a:defRPr>
      </a:lvl3pPr>
      <a:lvl4pPr marL="1882775" indent="-287338" algn="l" rtl="0" eaLnBrk="0" fontAlgn="base" hangingPunct="0">
        <a:lnSpc>
          <a:spcPct val="85000"/>
        </a:lnSpc>
        <a:spcBef>
          <a:spcPct val="20000"/>
        </a:spcBef>
        <a:spcAft>
          <a:spcPct val="0"/>
        </a:spcAft>
        <a:buChar char="–"/>
        <a:defRPr sz="2400">
          <a:solidFill>
            <a:schemeClr val="tx1"/>
          </a:solidFill>
          <a:latin typeface="+mn-lt"/>
          <a:ea typeface="Arial" charset="0"/>
          <a:cs typeface="+mn-cs"/>
        </a:defRPr>
      </a:lvl4pPr>
      <a:lvl5pPr marL="2066925" indent="47625" algn="l" rtl="0" eaLnBrk="0" fontAlgn="base" hangingPunct="0">
        <a:lnSpc>
          <a:spcPct val="85000"/>
        </a:lnSpc>
        <a:spcBef>
          <a:spcPct val="20000"/>
        </a:spcBef>
        <a:spcAft>
          <a:spcPct val="0"/>
        </a:spcAft>
        <a:buChar char="»"/>
        <a:defRPr sz="2400">
          <a:solidFill>
            <a:schemeClr val="tx1"/>
          </a:solidFill>
          <a:latin typeface="+mn-lt"/>
          <a:ea typeface="Arial" charset="0"/>
          <a:cs typeface="+mn-cs"/>
        </a:defRPr>
      </a:lvl5pPr>
      <a:lvl6pPr marL="2524125" indent="47625" algn="l" rtl="0" fontAlgn="base">
        <a:lnSpc>
          <a:spcPct val="85000"/>
        </a:lnSpc>
        <a:spcBef>
          <a:spcPct val="20000"/>
        </a:spcBef>
        <a:spcAft>
          <a:spcPct val="0"/>
        </a:spcAft>
        <a:defRPr sz="2400">
          <a:solidFill>
            <a:schemeClr val="tx1"/>
          </a:solidFill>
          <a:latin typeface="+mn-lt"/>
          <a:ea typeface="Arial" charset="0"/>
          <a:cs typeface="+mn-cs"/>
        </a:defRPr>
      </a:lvl6pPr>
      <a:lvl7pPr marL="2981325" indent="47625" algn="l" rtl="0" fontAlgn="base">
        <a:lnSpc>
          <a:spcPct val="85000"/>
        </a:lnSpc>
        <a:spcBef>
          <a:spcPct val="20000"/>
        </a:spcBef>
        <a:spcAft>
          <a:spcPct val="0"/>
        </a:spcAft>
        <a:defRPr sz="2400">
          <a:solidFill>
            <a:schemeClr val="tx1"/>
          </a:solidFill>
          <a:latin typeface="+mn-lt"/>
          <a:ea typeface="Arial" charset="0"/>
          <a:cs typeface="+mn-cs"/>
        </a:defRPr>
      </a:lvl7pPr>
      <a:lvl8pPr marL="3438525" indent="47625" algn="l" rtl="0" fontAlgn="base">
        <a:lnSpc>
          <a:spcPct val="85000"/>
        </a:lnSpc>
        <a:spcBef>
          <a:spcPct val="20000"/>
        </a:spcBef>
        <a:spcAft>
          <a:spcPct val="0"/>
        </a:spcAft>
        <a:defRPr sz="2400">
          <a:solidFill>
            <a:schemeClr val="tx1"/>
          </a:solidFill>
          <a:latin typeface="+mn-lt"/>
          <a:ea typeface="Arial" charset="0"/>
          <a:cs typeface="+mn-cs"/>
        </a:defRPr>
      </a:lvl8pPr>
      <a:lvl9pPr marL="3895725" indent="47625" algn="l" rtl="0" fontAlgn="base">
        <a:lnSpc>
          <a:spcPct val="85000"/>
        </a:lnSpc>
        <a:spcBef>
          <a:spcPct val="20000"/>
        </a:spcBef>
        <a:spcAft>
          <a:spcPct val="0"/>
        </a:spcAft>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gr/url?sa=i&amp;rct=j&amp;q=&amp;esrc=s&amp;source=images&amp;cd=&amp;cad=rja&amp;uact=8&amp;docid=er4uq3DuOlsfoM&amp;tbnid=rrDZ2Ot-OSekMM:&amp;ved=0CAUQjRw&amp;url=http://hero.wikia.com/wiki/Hulk_(comics)&amp;ei=9LujU6DzFYqL0AWP0IGYAg&amp;bvm=bv.69411363,d.ZWU&amp;psig=AFQjCNE0Smb8UP3DVgWxZ7Vbv91Ph9mrHA&amp;ust=1403325788680336" TargetMode="Externa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gr/url?sa=i&amp;rct=j&amp;q=&amp;esrc=s&amp;source=images&amp;cd=&amp;cad=rja&amp;uact=8&amp;docid=9DqnRN_GGGqV0M&amp;tbnid=NJOohwp6aJ__8M:&amp;ved=0CAUQjRw&amp;url=http://www.listal.com/viewimage/1628774&amp;ei=t7yjU9neKfH70gW9xoCACQ&amp;bvm=bv.69411363,d.ZWU&amp;psig=AFQjCNEOFiV7VyhZJLYYwG1IFPatgkw_Kw&amp;ust=1403325960366059" TargetMode="Externa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gr/url?sa=i&amp;rct=j&amp;q=&amp;esrc=s&amp;source=images&amp;cd=&amp;cad=rja&amp;uact=8&amp;docid=sW61qbd7GP6qQM&amp;tbnid=X8EACeiAIYyXxM:&amp;ved=0CAUQjRw&amp;url=http://designm.ag/inspiration/40-examples-of-ultra-wide-angle-photography/&amp;ei=4r2jU7LkG6LU0QXHqIDgBg&amp;bvm=bv.69411363,d.ZWU&amp;psig=AFQjCNHfZQoNxIGHRebOngkgZPan1qSPjA&amp;ust=1403326269828164" TargetMode="Externa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net.tutsplus.com/tutorials/php/dependency-injection-in-php/"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www.google.gr/url?sa=i&amp;rct=j&amp;q=pill&amp;source=images&amp;cd=&amp;cad=rja&amp;docid=69F6gEiGe0ijnM&amp;tbnid=bSkMhp5fINXeJM:&amp;ved=0CAUQjRw&amp;url=http://thesugarpill.tumblr.com/&amp;ei=WuzlUeiHE4aMO46JgYgB&amp;bvm=bv.49405654,d.ZWU&amp;psig=AFQjCNFTipBblyJYZ-755JuWwxnn89ntSA&amp;ust=137410869672484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4 - Εικόνα" descr="hcv2.jpg"/>
          <p:cNvPicPr>
            <a:picLocks noChangeAspect="1"/>
          </p:cNvPicPr>
          <p:nvPr/>
        </p:nvPicPr>
        <p:blipFill>
          <a:blip r:embed="rId2" cstate="print"/>
          <a:srcRect/>
          <a:stretch>
            <a:fillRect/>
          </a:stretch>
        </p:blipFill>
        <p:spPr bwMode="auto">
          <a:xfrm>
            <a:off x="2483768" y="2204864"/>
            <a:ext cx="4262438" cy="4079875"/>
          </a:xfrm>
          <a:prstGeom prst="rect">
            <a:avLst/>
          </a:prstGeom>
          <a:noFill/>
          <a:ln w="9525">
            <a:noFill/>
            <a:miter lim="800000"/>
            <a:headEnd/>
            <a:tailEnd/>
          </a:ln>
        </p:spPr>
      </p:pic>
      <p:sp>
        <p:nvSpPr>
          <p:cNvPr id="5" name="Rectangle 5"/>
          <p:cNvSpPr txBox="1">
            <a:spLocks noChangeArrowheads="1"/>
          </p:cNvSpPr>
          <p:nvPr/>
        </p:nvSpPr>
        <p:spPr bwMode="auto">
          <a:xfrm>
            <a:off x="500063" y="44624"/>
            <a:ext cx="8229600" cy="2088232"/>
          </a:xfrm>
          <a:prstGeom prst="rect">
            <a:avLst/>
          </a:prstGeom>
          <a:noFill/>
          <a:ln w="9525">
            <a:noFill/>
            <a:miter lim="800000"/>
            <a:headEnd/>
            <a:tailEnd/>
          </a:ln>
        </p:spPr>
        <p:txBody>
          <a:bodyPr anchor="ctr"/>
          <a:lstStyle/>
          <a:p>
            <a:pPr algn="ctr" fontAlgn="base">
              <a:lnSpc>
                <a:spcPct val="150000"/>
              </a:lnSpc>
              <a:spcBef>
                <a:spcPct val="0"/>
              </a:spcBef>
              <a:spcAft>
                <a:spcPct val="0"/>
              </a:spcAft>
            </a:pPr>
            <a:r>
              <a:rPr lang="el-GR" sz="2600" b="1" dirty="0" smtClean="0">
                <a:solidFill>
                  <a:schemeClr val="accent6">
                    <a:lumMod val="40000"/>
                    <a:lumOff val="60000"/>
                  </a:schemeClr>
                </a:solidFill>
                <a:latin typeface="Arial" pitchFamily="34" charset="0"/>
                <a:cs typeface="Arial" pitchFamily="34" charset="0"/>
              </a:rPr>
              <a:t>Η θεραπευτική αγωγή στοχεύει στην αντιμετώπιση της χρόνιας ηπατίτιδας Β (±</a:t>
            </a:r>
            <a:r>
              <a:rPr lang="en-US" sz="2600" b="1" dirty="0" smtClean="0">
                <a:solidFill>
                  <a:schemeClr val="accent6">
                    <a:lumMod val="40000"/>
                    <a:lumOff val="60000"/>
                  </a:schemeClr>
                </a:solidFill>
                <a:latin typeface="Arial" pitchFamily="34" charset="0"/>
                <a:cs typeface="Arial" pitchFamily="34" charset="0"/>
              </a:rPr>
              <a:t> D) </a:t>
            </a:r>
            <a:r>
              <a:rPr lang="el-GR" sz="2600" b="1" dirty="0" smtClean="0">
                <a:solidFill>
                  <a:schemeClr val="accent6">
                    <a:lumMod val="40000"/>
                    <a:lumOff val="60000"/>
                  </a:schemeClr>
                </a:solidFill>
                <a:latin typeface="Arial" pitchFamily="34" charset="0"/>
                <a:cs typeface="Arial" pitchFamily="34" charset="0"/>
              </a:rPr>
              <a:t>και </a:t>
            </a:r>
            <a:endParaRPr lang="en-US" sz="2600" b="1" dirty="0" smtClean="0">
              <a:solidFill>
                <a:schemeClr val="accent6">
                  <a:lumMod val="40000"/>
                  <a:lumOff val="60000"/>
                </a:schemeClr>
              </a:solidFill>
              <a:latin typeface="Arial" pitchFamily="34" charset="0"/>
              <a:cs typeface="Arial" pitchFamily="34" charset="0"/>
            </a:endParaRPr>
          </a:p>
          <a:p>
            <a:pPr algn="ctr" fontAlgn="base">
              <a:lnSpc>
                <a:spcPct val="150000"/>
              </a:lnSpc>
              <a:spcBef>
                <a:spcPct val="0"/>
              </a:spcBef>
              <a:spcAft>
                <a:spcPct val="0"/>
              </a:spcAft>
            </a:pPr>
            <a:r>
              <a:rPr lang="el-GR" sz="2600" b="1" dirty="0" smtClean="0">
                <a:solidFill>
                  <a:schemeClr val="accent6">
                    <a:lumMod val="40000"/>
                    <a:lumOff val="60000"/>
                  </a:schemeClr>
                </a:solidFill>
                <a:latin typeface="Arial" pitchFamily="34" charset="0"/>
                <a:cs typeface="Arial" pitchFamily="34" charset="0"/>
              </a:rPr>
              <a:t>της χρόνιας ηπατίτιδας </a:t>
            </a:r>
            <a:r>
              <a:rPr lang="en-US" sz="2600" b="1" dirty="0" smtClean="0">
                <a:solidFill>
                  <a:schemeClr val="accent6">
                    <a:lumMod val="40000"/>
                    <a:lumOff val="60000"/>
                  </a:schemeClr>
                </a:solidFill>
                <a:latin typeface="Arial" pitchFamily="34" charset="0"/>
                <a:cs typeface="Arial" pitchFamily="34" charset="0"/>
              </a:rPr>
              <a:t>C</a:t>
            </a:r>
            <a:endParaRPr lang="en-US" sz="2600" b="1" baseline="30000" dirty="0">
              <a:solidFill>
                <a:schemeClr val="accent6">
                  <a:lumMod val="40000"/>
                  <a:lumOff val="6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56 - Ομάδα"/>
          <p:cNvGrpSpPr/>
          <p:nvPr/>
        </p:nvGrpSpPr>
        <p:grpSpPr>
          <a:xfrm>
            <a:off x="323529" y="620689"/>
            <a:ext cx="8424936" cy="5616623"/>
            <a:chOff x="701675" y="1277247"/>
            <a:chExt cx="7409171" cy="4672032"/>
          </a:xfrm>
        </p:grpSpPr>
        <p:sp>
          <p:nvSpPr>
            <p:cNvPr id="8196" name="Text Box 8"/>
            <p:cNvSpPr txBox="1">
              <a:spLocks noChangeArrowheads="1"/>
            </p:cNvSpPr>
            <p:nvPr/>
          </p:nvSpPr>
          <p:spPr bwMode="auto">
            <a:xfrm rot="-5421350">
              <a:off x="41275" y="3071122"/>
              <a:ext cx="1633538"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algn="ctr">
                <a:buFont typeface="Arial" charset="0"/>
                <a:buNone/>
              </a:pPr>
              <a:r>
                <a:rPr lang="en-US" sz="1600"/>
                <a:t>SVR (%)</a:t>
              </a:r>
            </a:p>
          </p:txBody>
        </p:sp>
        <p:sp>
          <p:nvSpPr>
            <p:cNvPr id="8197" name="Text Box 12"/>
            <p:cNvSpPr txBox="1">
              <a:spLocks noChangeArrowheads="1"/>
            </p:cNvSpPr>
            <p:nvPr/>
          </p:nvSpPr>
          <p:spPr bwMode="auto">
            <a:xfrm>
              <a:off x="1577975" y="5011047"/>
              <a:ext cx="86042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algn="ctr" eaLnBrk="1" hangingPunct="1">
                <a:spcBef>
                  <a:spcPct val="0"/>
                </a:spcBef>
                <a:spcAft>
                  <a:spcPct val="0"/>
                </a:spcAft>
                <a:buFont typeface="Arial" charset="0"/>
                <a:buNone/>
              </a:pPr>
              <a:r>
                <a:rPr lang="en-US" sz="1400" dirty="0"/>
                <a:t>IFN</a:t>
              </a:r>
            </a:p>
            <a:p>
              <a:pPr algn="ctr" eaLnBrk="1" hangingPunct="1">
                <a:spcBef>
                  <a:spcPct val="0"/>
                </a:spcBef>
                <a:spcAft>
                  <a:spcPct val="0"/>
                </a:spcAft>
                <a:buFont typeface="Arial" charset="0"/>
                <a:buNone/>
              </a:pPr>
              <a:r>
                <a:rPr lang="en-US" sz="1400" dirty="0"/>
                <a:t>6 </a:t>
              </a:r>
              <a:r>
                <a:rPr lang="el-GR" sz="1400" dirty="0" smtClean="0"/>
                <a:t>μήνες</a:t>
              </a:r>
              <a:endParaRPr lang="en-US" sz="1400" dirty="0"/>
            </a:p>
            <a:p>
              <a:pPr algn="ctr" eaLnBrk="1" hangingPunct="1">
                <a:spcBef>
                  <a:spcPct val="0"/>
                </a:spcBef>
                <a:spcAft>
                  <a:spcPct val="0"/>
                </a:spcAft>
                <a:buFont typeface="Arial" charset="0"/>
                <a:buNone/>
              </a:pPr>
              <a:endParaRPr lang="en-US" sz="1400" dirty="0"/>
            </a:p>
          </p:txBody>
        </p:sp>
        <p:sp>
          <p:nvSpPr>
            <p:cNvPr id="8198" name="Text Box 15"/>
            <p:cNvSpPr txBox="1">
              <a:spLocks noChangeArrowheads="1"/>
            </p:cNvSpPr>
            <p:nvPr/>
          </p:nvSpPr>
          <p:spPr bwMode="auto">
            <a:xfrm>
              <a:off x="6149975" y="4995172"/>
              <a:ext cx="1106488"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algn="ctr">
                <a:spcBef>
                  <a:spcPct val="0"/>
                </a:spcBef>
                <a:spcAft>
                  <a:spcPct val="0"/>
                </a:spcAft>
                <a:buFont typeface="Arial" charset="0"/>
                <a:buNone/>
              </a:pPr>
              <a:r>
                <a:rPr lang="en-US" sz="1400" dirty="0" err="1">
                  <a:sym typeface="Symbol" pitchFamily="18" charset="2"/>
                </a:rPr>
                <a:t>PegIFN</a:t>
              </a:r>
              <a:r>
                <a:rPr lang="en-US" sz="1400" dirty="0">
                  <a:sym typeface="Symbol" pitchFamily="18" charset="2"/>
                </a:rPr>
                <a:t>/ RBV </a:t>
              </a:r>
              <a:br>
                <a:rPr lang="en-US" sz="1400" dirty="0">
                  <a:sym typeface="Symbol" pitchFamily="18" charset="2"/>
                </a:rPr>
              </a:br>
              <a:r>
                <a:rPr lang="en-US" sz="1400" dirty="0">
                  <a:sym typeface="Symbol" pitchFamily="18" charset="2"/>
                </a:rPr>
                <a:t>12 </a:t>
              </a:r>
              <a:r>
                <a:rPr lang="el-GR" sz="1400" dirty="0" smtClean="0"/>
                <a:t>μήνες</a:t>
              </a:r>
              <a:endParaRPr lang="en-US" sz="1400" dirty="0">
                <a:sym typeface="Symbol" pitchFamily="18" charset="2"/>
              </a:endParaRPr>
            </a:p>
            <a:p>
              <a:pPr algn="ctr">
                <a:spcBef>
                  <a:spcPct val="0"/>
                </a:spcBef>
                <a:spcAft>
                  <a:spcPct val="0"/>
                </a:spcAft>
                <a:buFont typeface="Arial" charset="0"/>
                <a:buNone/>
              </a:pPr>
              <a:endParaRPr lang="en-US" sz="1400" dirty="0">
                <a:sym typeface="Symbol" pitchFamily="18" charset="2"/>
              </a:endParaRPr>
            </a:p>
          </p:txBody>
        </p:sp>
        <p:sp>
          <p:nvSpPr>
            <p:cNvPr id="8199" name="Text Box 16"/>
            <p:cNvSpPr txBox="1">
              <a:spLocks noChangeArrowheads="1"/>
            </p:cNvSpPr>
            <p:nvPr/>
          </p:nvSpPr>
          <p:spPr bwMode="auto">
            <a:xfrm>
              <a:off x="2449619" y="4995172"/>
              <a:ext cx="93006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algn="ctr">
                <a:spcBef>
                  <a:spcPct val="0"/>
                </a:spcBef>
                <a:spcAft>
                  <a:spcPct val="0"/>
                </a:spcAft>
                <a:buFont typeface="Arial" charset="0"/>
                <a:buNone/>
              </a:pPr>
              <a:r>
                <a:rPr lang="en-US" sz="1400" dirty="0"/>
                <a:t>IFN</a:t>
              </a:r>
            </a:p>
            <a:p>
              <a:pPr algn="ctr">
                <a:spcBef>
                  <a:spcPct val="0"/>
                </a:spcBef>
                <a:spcAft>
                  <a:spcPct val="0"/>
                </a:spcAft>
                <a:buFont typeface="Arial" charset="0"/>
                <a:buNone/>
              </a:pPr>
              <a:r>
                <a:rPr lang="en-US" sz="1400" dirty="0"/>
                <a:t>12 </a:t>
              </a:r>
              <a:r>
                <a:rPr lang="el-GR" sz="1400" dirty="0" smtClean="0"/>
                <a:t>μήνες</a:t>
              </a:r>
              <a:endParaRPr lang="en-US" sz="1400" dirty="0"/>
            </a:p>
            <a:p>
              <a:pPr algn="ctr">
                <a:spcBef>
                  <a:spcPct val="0"/>
                </a:spcBef>
                <a:spcAft>
                  <a:spcPct val="0"/>
                </a:spcAft>
                <a:buFont typeface="Arial" charset="0"/>
                <a:buNone/>
              </a:pPr>
              <a:endParaRPr lang="en-US" sz="1400" dirty="0"/>
            </a:p>
          </p:txBody>
        </p:sp>
        <p:sp>
          <p:nvSpPr>
            <p:cNvPr id="8200" name="Text Box 17"/>
            <p:cNvSpPr txBox="1">
              <a:spLocks noChangeArrowheads="1"/>
            </p:cNvSpPr>
            <p:nvPr/>
          </p:nvSpPr>
          <p:spPr bwMode="auto">
            <a:xfrm>
              <a:off x="4244975" y="4995172"/>
              <a:ext cx="106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algn="ctr" eaLnBrk="1" hangingPunct="1">
                <a:spcBef>
                  <a:spcPct val="0"/>
                </a:spcBef>
                <a:spcAft>
                  <a:spcPct val="0"/>
                </a:spcAft>
                <a:buFont typeface="Arial" charset="0"/>
                <a:buNone/>
              </a:pPr>
              <a:r>
                <a:rPr lang="en-US" sz="1400" dirty="0"/>
                <a:t>IFN/RBV</a:t>
              </a:r>
            </a:p>
            <a:p>
              <a:pPr algn="ctr" eaLnBrk="1" hangingPunct="1">
                <a:spcBef>
                  <a:spcPct val="0"/>
                </a:spcBef>
                <a:spcAft>
                  <a:spcPct val="0"/>
                </a:spcAft>
                <a:buFont typeface="Arial" charset="0"/>
                <a:buNone/>
              </a:pPr>
              <a:r>
                <a:rPr lang="en-US" sz="1400" dirty="0"/>
                <a:t>12 </a:t>
              </a:r>
              <a:r>
                <a:rPr lang="el-GR" sz="1400" dirty="0" smtClean="0"/>
                <a:t>μήνες</a:t>
              </a:r>
              <a:endParaRPr lang="en-US" sz="1400" dirty="0"/>
            </a:p>
            <a:p>
              <a:pPr algn="ctr">
                <a:spcBef>
                  <a:spcPct val="0"/>
                </a:spcBef>
                <a:spcAft>
                  <a:spcPct val="0"/>
                </a:spcAft>
                <a:buFont typeface="Arial" charset="0"/>
                <a:buNone/>
              </a:pPr>
              <a:endParaRPr lang="en-US" sz="1400" dirty="0"/>
            </a:p>
          </p:txBody>
        </p:sp>
        <p:sp>
          <p:nvSpPr>
            <p:cNvPr id="8201" name="Text Box 18"/>
            <p:cNvSpPr txBox="1">
              <a:spLocks noChangeArrowheads="1"/>
            </p:cNvSpPr>
            <p:nvPr/>
          </p:nvSpPr>
          <p:spPr bwMode="auto">
            <a:xfrm>
              <a:off x="5274575" y="4995172"/>
              <a:ext cx="93006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algn="ctr">
                <a:spcBef>
                  <a:spcPct val="0"/>
                </a:spcBef>
                <a:spcAft>
                  <a:spcPct val="0"/>
                </a:spcAft>
                <a:buFont typeface="Arial" charset="0"/>
                <a:buNone/>
              </a:pPr>
              <a:r>
                <a:rPr lang="en-US" sz="1400" dirty="0" err="1"/>
                <a:t>PegIFN</a:t>
              </a:r>
              <a:endParaRPr lang="en-US" sz="1400" dirty="0"/>
            </a:p>
            <a:p>
              <a:pPr algn="ctr">
                <a:spcBef>
                  <a:spcPct val="0"/>
                </a:spcBef>
                <a:spcAft>
                  <a:spcPct val="0"/>
                </a:spcAft>
                <a:buFont typeface="Arial" charset="0"/>
                <a:buNone/>
              </a:pPr>
              <a:r>
                <a:rPr lang="en-US" sz="1400" dirty="0"/>
                <a:t>12 </a:t>
              </a:r>
              <a:r>
                <a:rPr lang="el-GR" sz="1400" dirty="0" smtClean="0"/>
                <a:t>μήνες</a:t>
              </a:r>
              <a:endParaRPr lang="en-US" sz="1400" dirty="0"/>
            </a:p>
            <a:p>
              <a:pPr algn="ctr">
                <a:spcBef>
                  <a:spcPct val="0"/>
                </a:spcBef>
                <a:spcAft>
                  <a:spcPct val="0"/>
                </a:spcAft>
                <a:buFont typeface="Arial" charset="0"/>
                <a:buNone/>
              </a:pPr>
              <a:endParaRPr lang="en-US" sz="1400" dirty="0"/>
            </a:p>
          </p:txBody>
        </p:sp>
        <p:sp>
          <p:nvSpPr>
            <p:cNvPr id="8202" name="Rectangle 13"/>
            <p:cNvSpPr>
              <a:spLocks noChangeArrowheads="1"/>
            </p:cNvSpPr>
            <p:nvPr/>
          </p:nvSpPr>
          <p:spPr bwMode="auto">
            <a:xfrm>
              <a:off x="5235575" y="2115447"/>
              <a:ext cx="641350"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sz="1600" b="0"/>
                <a:t>2001</a:t>
              </a:r>
            </a:p>
          </p:txBody>
        </p:sp>
        <p:sp>
          <p:nvSpPr>
            <p:cNvPr id="8203" name="Line 14"/>
            <p:cNvSpPr>
              <a:spLocks noChangeShapeType="1"/>
            </p:cNvSpPr>
            <p:nvPr/>
          </p:nvSpPr>
          <p:spPr bwMode="auto">
            <a:xfrm flipV="1">
              <a:off x="2339975" y="2801247"/>
              <a:ext cx="1219200" cy="3048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204" name="Rectangle 15"/>
            <p:cNvSpPr>
              <a:spLocks noChangeArrowheads="1"/>
            </p:cNvSpPr>
            <p:nvPr/>
          </p:nvSpPr>
          <p:spPr bwMode="auto">
            <a:xfrm>
              <a:off x="3482975" y="2572647"/>
              <a:ext cx="641350"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sz="1600" b="0"/>
                <a:t>1998</a:t>
              </a:r>
            </a:p>
          </p:txBody>
        </p:sp>
        <p:sp>
          <p:nvSpPr>
            <p:cNvPr id="8205" name="Rectangle 16"/>
            <p:cNvSpPr>
              <a:spLocks noChangeArrowheads="1"/>
            </p:cNvSpPr>
            <p:nvPr/>
          </p:nvSpPr>
          <p:spPr bwMode="auto">
            <a:xfrm>
              <a:off x="7292975" y="1582047"/>
              <a:ext cx="625475"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sz="1600" b="0"/>
                <a:t>2011</a:t>
              </a:r>
            </a:p>
          </p:txBody>
        </p:sp>
        <p:sp>
          <p:nvSpPr>
            <p:cNvPr id="8206" name="Line 17"/>
            <p:cNvSpPr>
              <a:spLocks noChangeShapeType="1"/>
            </p:cNvSpPr>
            <p:nvPr/>
          </p:nvSpPr>
          <p:spPr bwMode="auto">
            <a:xfrm flipV="1">
              <a:off x="4092575" y="2344047"/>
              <a:ext cx="1219200" cy="3048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207" name="Line 18"/>
            <p:cNvSpPr>
              <a:spLocks noChangeShapeType="1"/>
            </p:cNvSpPr>
            <p:nvPr/>
          </p:nvSpPr>
          <p:spPr bwMode="auto">
            <a:xfrm flipV="1">
              <a:off x="5845175" y="1810647"/>
              <a:ext cx="1524000" cy="3810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208" name="Rectangle 19"/>
            <p:cNvSpPr>
              <a:spLocks noChangeArrowheads="1"/>
            </p:cNvSpPr>
            <p:nvPr/>
          </p:nvSpPr>
          <p:spPr bwMode="auto">
            <a:xfrm>
              <a:off x="1730375" y="2344047"/>
              <a:ext cx="113347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0"/>
                </a:spcBef>
                <a:spcAft>
                  <a:spcPct val="0"/>
                </a:spcAft>
                <a:buFont typeface="Arial" charset="0"/>
                <a:buNone/>
              </a:pPr>
              <a:r>
                <a:rPr lang="el-GR" sz="1600" dirty="0" smtClean="0">
                  <a:solidFill>
                    <a:srgbClr val="5AAACE"/>
                  </a:solidFill>
                  <a:cs typeface="Arial" charset="0"/>
                </a:rPr>
                <a:t>Κλασσική</a:t>
              </a:r>
              <a:endParaRPr lang="en-US" sz="1600" dirty="0">
                <a:solidFill>
                  <a:srgbClr val="5AAACE"/>
                </a:solidFill>
                <a:cs typeface="Arial" charset="0"/>
              </a:endParaRPr>
            </a:p>
            <a:p>
              <a:pPr algn="ctr">
                <a:spcBef>
                  <a:spcPct val="0"/>
                </a:spcBef>
                <a:spcAft>
                  <a:spcPct val="0"/>
                </a:spcAft>
                <a:buFont typeface="Arial" charset="0"/>
                <a:buNone/>
              </a:pPr>
              <a:r>
                <a:rPr lang="en-US" sz="1600" dirty="0">
                  <a:solidFill>
                    <a:srgbClr val="5AAACE"/>
                  </a:solidFill>
                  <a:cs typeface="Arial" charset="0"/>
                </a:rPr>
                <a:t>IFN</a:t>
              </a:r>
            </a:p>
          </p:txBody>
        </p:sp>
        <p:sp>
          <p:nvSpPr>
            <p:cNvPr id="8209" name="Rectangle 20"/>
            <p:cNvSpPr>
              <a:spLocks noChangeArrowheads="1"/>
            </p:cNvSpPr>
            <p:nvPr/>
          </p:nvSpPr>
          <p:spPr bwMode="auto">
            <a:xfrm>
              <a:off x="3530600" y="2163072"/>
              <a:ext cx="633413"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sz="1600">
                  <a:solidFill>
                    <a:srgbClr val="F6A108"/>
                  </a:solidFill>
                </a:rPr>
                <a:t>RBV</a:t>
              </a:r>
            </a:p>
          </p:txBody>
        </p:sp>
        <p:sp>
          <p:nvSpPr>
            <p:cNvPr id="8210" name="Rectangle 21"/>
            <p:cNvSpPr>
              <a:spLocks noChangeArrowheads="1"/>
            </p:cNvSpPr>
            <p:nvPr/>
          </p:nvSpPr>
          <p:spPr bwMode="auto">
            <a:xfrm>
              <a:off x="4999038" y="1734447"/>
              <a:ext cx="890587"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sz="1600">
                  <a:solidFill>
                    <a:srgbClr val="12AD2B"/>
                  </a:solidFill>
                </a:rPr>
                <a:t>PegIFN</a:t>
              </a:r>
            </a:p>
          </p:txBody>
        </p:sp>
        <p:sp>
          <p:nvSpPr>
            <p:cNvPr id="8211" name="Rectangle 22"/>
            <p:cNvSpPr>
              <a:spLocks noChangeArrowheads="1"/>
            </p:cNvSpPr>
            <p:nvPr/>
          </p:nvSpPr>
          <p:spPr bwMode="auto">
            <a:xfrm>
              <a:off x="1730375" y="2953647"/>
              <a:ext cx="641350"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sz="1600" b="0"/>
                <a:t>1991</a:t>
              </a:r>
            </a:p>
          </p:txBody>
        </p:sp>
        <p:sp>
          <p:nvSpPr>
            <p:cNvPr id="8212" name="Rectangle 23"/>
            <p:cNvSpPr>
              <a:spLocks noChangeArrowheads="1"/>
            </p:cNvSpPr>
            <p:nvPr/>
          </p:nvSpPr>
          <p:spPr bwMode="auto">
            <a:xfrm>
              <a:off x="7240588" y="1277247"/>
              <a:ext cx="742950"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spcBef>
                  <a:spcPct val="0"/>
                </a:spcBef>
                <a:spcAft>
                  <a:spcPct val="0"/>
                </a:spcAft>
                <a:buFont typeface="Arial" charset="0"/>
                <a:buNone/>
              </a:pPr>
              <a:r>
                <a:rPr lang="en-US" sz="1600">
                  <a:solidFill>
                    <a:srgbClr val="F8F45A"/>
                  </a:solidFill>
                </a:rPr>
                <a:t>DAAs</a:t>
              </a:r>
            </a:p>
          </p:txBody>
        </p:sp>
        <p:sp>
          <p:nvSpPr>
            <p:cNvPr id="8213" name="Rectangle 24"/>
            <p:cNvSpPr>
              <a:spLocks noChangeArrowheads="1"/>
            </p:cNvSpPr>
            <p:nvPr/>
          </p:nvSpPr>
          <p:spPr bwMode="auto">
            <a:xfrm>
              <a:off x="7259330" y="5011047"/>
              <a:ext cx="851516"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spcBef>
                  <a:spcPct val="0"/>
                </a:spcBef>
                <a:spcAft>
                  <a:spcPct val="0"/>
                </a:spcAft>
                <a:buFont typeface="Arial" charset="0"/>
                <a:buNone/>
              </a:pPr>
              <a:r>
                <a:rPr lang="en-US" sz="1400" b="1" dirty="0" err="1">
                  <a:latin typeface="Arial" pitchFamily="34" charset="0"/>
                  <a:cs typeface="Arial" pitchFamily="34" charset="0"/>
                </a:rPr>
                <a:t>PegIFN</a:t>
              </a:r>
              <a:r>
                <a:rPr lang="en-US" sz="1400" b="1" dirty="0">
                  <a:latin typeface="Arial" pitchFamily="34" charset="0"/>
                  <a:cs typeface="Arial" pitchFamily="34" charset="0"/>
                </a:rPr>
                <a:t>/</a:t>
              </a:r>
            </a:p>
            <a:p>
              <a:pPr algn="ctr">
                <a:spcBef>
                  <a:spcPct val="0"/>
                </a:spcBef>
                <a:spcAft>
                  <a:spcPct val="0"/>
                </a:spcAft>
                <a:buFont typeface="Arial" charset="0"/>
                <a:buNone/>
              </a:pPr>
              <a:r>
                <a:rPr lang="en-US" sz="1400" b="1" dirty="0">
                  <a:latin typeface="Arial" pitchFamily="34" charset="0"/>
                  <a:cs typeface="Arial" pitchFamily="34" charset="0"/>
                </a:rPr>
                <a:t>RBV/</a:t>
              </a:r>
            </a:p>
            <a:p>
              <a:pPr algn="ctr">
                <a:spcBef>
                  <a:spcPct val="0"/>
                </a:spcBef>
                <a:spcAft>
                  <a:spcPct val="0"/>
                </a:spcAft>
                <a:buFont typeface="Arial" charset="0"/>
                <a:buNone/>
              </a:pPr>
              <a:r>
                <a:rPr lang="en-US" sz="1400" b="1" dirty="0">
                  <a:latin typeface="Arial" pitchFamily="34" charset="0"/>
                  <a:cs typeface="Arial" pitchFamily="34" charset="0"/>
                </a:rPr>
                <a:t>DAA</a:t>
              </a:r>
            </a:p>
          </p:txBody>
        </p:sp>
        <p:sp>
          <p:nvSpPr>
            <p:cNvPr id="8214" name="Text Box 17"/>
            <p:cNvSpPr txBox="1">
              <a:spLocks noChangeArrowheads="1"/>
            </p:cNvSpPr>
            <p:nvPr/>
          </p:nvSpPr>
          <p:spPr bwMode="auto">
            <a:xfrm>
              <a:off x="3357563" y="4995172"/>
              <a:ext cx="106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algn="ctr" eaLnBrk="1" hangingPunct="1">
                <a:spcBef>
                  <a:spcPct val="0"/>
                </a:spcBef>
                <a:spcAft>
                  <a:spcPct val="0"/>
                </a:spcAft>
                <a:buFont typeface="Arial" charset="0"/>
                <a:buNone/>
              </a:pPr>
              <a:r>
                <a:rPr lang="en-US" sz="1400" dirty="0"/>
                <a:t>IFN/RBV</a:t>
              </a:r>
            </a:p>
            <a:p>
              <a:pPr algn="ctr" eaLnBrk="1" hangingPunct="1">
                <a:spcBef>
                  <a:spcPct val="0"/>
                </a:spcBef>
                <a:spcAft>
                  <a:spcPct val="0"/>
                </a:spcAft>
                <a:buFont typeface="Arial" charset="0"/>
                <a:buNone/>
              </a:pPr>
              <a:r>
                <a:rPr lang="en-US" sz="1400" dirty="0"/>
                <a:t>6 </a:t>
              </a:r>
              <a:r>
                <a:rPr lang="el-GR" sz="1400" dirty="0" smtClean="0"/>
                <a:t>μήνες</a:t>
              </a:r>
              <a:endParaRPr lang="en-US" sz="1400" dirty="0"/>
            </a:p>
            <a:p>
              <a:pPr algn="ctr">
                <a:spcBef>
                  <a:spcPct val="0"/>
                </a:spcBef>
                <a:spcAft>
                  <a:spcPct val="0"/>
                </a:spcAft>
                <a:buFont typeface="Arial" charset="0"/>
                <a:buNone/>
              </a:pPr>
              <a:endParaRPr lang="en-US" sz="1400" dirty="0"/>
            </a:p>
          </p:txBody>
        </p:sp>
        <p:sp>
          <p:nvSpPr>
            <p:cNvPr id="8215" name="Rectangle 6"/>
            <p:cNvSpPr>
              <a:spLocks noChangeArrowheads="1"/>
            </p:cNvSpPr>
            <p:nvPr/>
          </p:nvSpPr>
          <p:spPr bwMode="auto">
            <a:xfrm>
              <a:off x="1830388" y="4734822"/>
              <a:ext cx="381000" cy="209550"/>
            </a:xfrm>
            <a:prstGeom prst="rect">
              <a:avLst/>
            </a:prstGeom>
            <a:solidFill>
              <a:srgbClr val="5AAACE"/>
            </a:solidFill>
            <a:ln w="9525">
              <a:solidFill>
                <a:schemeClr val="bg1"/>
              </a:solidFill>
              <a:miter lim="800000"/>
              <a:headEnd/>
              <a:tailEnd/>
            </a:ln>
          </p:spPr>
          <p:txBody>
            <a:bodyPr/>
            <a:lstStyle/>
            <a:p>
              <a:pPr>
                <a:buFont typeface="Arial" charset="0"/>
                <a:buNone/>
              </a:pPr>
              <a:endParaRPr lang="en-GB"/>
            </a:p>
          </p:txBody>
        </p:sp>
        <p:sp>
          <p:nvSpPr>
            <p:cNvPr id="8216" name="Rectangle 8"/>
            <p:cNvSpPr>
              <a:spLocks noChangeArrowheads="1"/>
            </p:cNvSpPr>
            <p:nvPr/>
          </p:nvSpPr>
          <p:spPr bwMode="auto">
            <a:xfrm>
              <a:off x="2763838" y="4410972"/>
              <a:ext cx="381000" cy="533400"/>
            </a:xfrm>
            <a:prstGeom prst="rect">
              <a:avLst/>
            </a:prstGeom>
            <a:solidFill>
              <a:srgbClr val="5AAACE"/>
            </a:solidFill>
            <a:ln w="9525">
              <a:solidFill>
                <a:schemeClr val="bg1"/>
              </a:solidFill>
              <a:miter lim="800000"/>
              <a:headEnd/>
              <a:tailEnd/>
            </a:ln>
          </p:spPr>
          <p:txBody>
            <a:bodyPr/>
            <a:lstStyle/>
            <a:p>
              <a:pPr>
                <a:buFont typeface="Arial" charset="0"/>
                <a:buNone/>
              </a:pPr>
              <a:endParaRPr lang="en-GB"/>
            </a:p>
          </p:txBody>
        </p:sp>
        <p:sp>
          <p:nvSpPr>
            <p:cNvPr id="8217" name="Rectangle 10"/>
            <p:cNvSpPr>
              <a:spLocks noChangeArrowheads="1"/>
            </p:cNvSpPr>
            <p:nvPr/>
          </p:nvSpPr>
          <p:spPr bwMode="auto">
            <a:xfrm>
              <a:off x="3697288" y="3810897"/>
              <a:ext cx="381000" cy="1133475"/>
            </a:xfrm>
            <a:prstGeom prst="rect">
              <a:avLst/>
            </a:prstGeom>
            <a:solidFill>
              <a:srgbClr val="F6A108"/>
            </a:solidFill>
            <a:ln w="9525">
              <a:solidFill>
                <a:schemeClr val="bg1"/>
              </a:solidFill>
              <a:miter lim="800000"/>
              <a:headEnd/>
              <a:tailEnd/>
            </a:ln>
          </p:spPr>
          <p:txBody>
            <a:bodyPr/>
            <a:lstStyle/>
            <a:p>
              <a:pPr>
                <a:buFont typeface="Arial" charset="0"/>
                <a:buNone/>
              </a:pPr>
              <a:endParaRPr lang="en-GB"/>
            </a:p>
          </p:txBody>
        </p:sp>
        <p:sp>
          <p:nvSpPr>
            <p:cNvPr id="8218" name="Rectangle 12"/>
            <p:cNvSpPr>
              <a:spLocks noChangeArrowheads="1"/>
            </p:cNvSpPr>
            <p:nvPr/>
          </p:nvSpPr>
          <p:spPr bwMode="auto">
            <a:xfrm>
              <a:off x="4630738" y="3544197"/>
              <a:ext cx="381000" cy="1400175"/>
            </a:xfrm>
            <a:prstGeom prst="rect">
              <a:avLst/>
            </a:prstGeom>
            <a:solidFill>
              <a:srgbClr val="F6A108"/>
            </a:solidFill>
            <a:ln w="9525">
              <a:solidFill>
                <a:schemeClr val="bg1"/>
              </a:solidFill>
              <a:miter lim="800000"/>
              <a:headEnd/>
              <a:tailEnd/>
            </a:ln>
          </p:spPr>
          <p:txBody>
            <a:bodyPr/>
            <a:lstStyle/>
            <a:p>
              <a:pPr>
                <a:buFont typeface="Arial" charset="0"/>
                <a:buNone/>
              </a:pPr>
              <a:endParaRPr lang="en-GB"/>
            </a:p>
          </p:txBody>
        </p:sp>
        <p:sp>
          <p:nvSpPr>
            <p:cNvPr id="8219" name="Rectangle 14"/>
            <p:cNvSpPr>
              <a:spLocks noChangeArrowheads="1"/>
            </p:cNvSpPr>
            <p:nvPr/>
          </p:nvSpPr>
          <p:spPr bwMode="auto">
            <a:xfrm>
              <a:off x="5564188" y="3648972"/>
              <a:ext cx="390525" cy="1295400"/>
            </a:xfrm>
            <a:prstGeom prst="rect">
              <a:avLst/>
            </a:prstGeom>
            <a:solidFill>
              <a:srgbClr val="12AD2B"/>
            </a:solidFill>
            <a:ln w="9525">
              <a:solidFill>
                <a:schemeClr val="bg1"/>
              </a:solidFill>
              <a:miter lim="800000"/>
              <a:headEnd/>
              <a:tailEnd/>
            </a:ln>
          </p:spPr>
          <p:txBody>
            <a:bodyPr/>
            <a:lstStyle/>
            <a:p>
              <a:pPr>
                <a:buFont typeface="Arial" charset="0"/>
                <a:buNone/>
              </a:pPr>
              <a:endParaRPr lang="en-GB"/>
            </a:p>
          </p:txBody>
        </p:sp>
        <p:sp>
          <p:nvSpPr>
            <p:cNvPr id="8220" name="Rectangle 16"/>
            <p:cNvSpPr>
              <a:spLocks noChangeArrowheads="1"/>
            </p:cNvSpPr>
            <p:nvPr/>
          </p:nvSpPr>
          <p:spPr bwMode="auto">
            <a:xfrm>
              <a:off x="6497638" y="3115572"/>
              <a:ext cx="390525" cy="1828800"/>
            </a:xfrm>
            <a:prstGeom prst="rect">
              <a:avLst/>
            </a:prstGeom>
            <a:solidFill>
              <a:srgbClr val="12AD2B"/>
            </a:solidFill>
            <a:ln w="9525">
              <a:solidFill>
                <a:schemeClr val="bg1"/>
              </a:solidFill>
              <a:miter lim="800000"/>
              <a:headEnd/>
              <a:tailEnd/>
            </a:ln>
          </p:spPr>
          <p:txBody>
            <a:bodyPr/>
            <a:lstStyle/>
            <a:p>
              <a:pPr>
                <a:buFont typeface="Arial" charset="0"/>
                <a:buNone/>
              </a:pPr>
              <a:endParaRPr lang="en-GB"/>
            </a:p>
          </p:txBody>
        </p:sp>
        <p:sp>
          <p:nvSpPr>
            <p:cNvPr id="8221" name="Rectangle 18"/>
            <p:cNvSpPr>
              <a:spLocks noChangeArrowheads="1"/>
            </p:cNvSpPr>
            <p:nvPr/>
          </p:nvSpPr>
          <p:spPr bwMode="auto">
            <a:xfrm>
              <a:off x="7440613" y="2620272"/>
              <a:ext cx="381000" cy="2324100"/>
            </a:xfrm>
            <a:prstGeom prst="rect">
              <a:avLst/>
            </a:prstGeom>
            <a:solidFill>
              <a:srgbClr val="F8F45A"/>
            </a:solidFill>
            <a:ln w="9525">
              <a:solidFill>
                <a:schemeClr val="bg1"/>
              </a:solidFill>
              <a:miter lim="800000"/>
              <a:headEnd/>
              <a:tailEnd/>
            </a:ln>
          </p:spPr>
          <p:txBody>
            <a:bodyPr/>
            <a:lstStyle/>
            <a:p>
              <a:pPr>
                <a:buFont typeface="Arial" charset="0"/>
                <a:buNone/>
              </a:pPr>
              <a:endParaRPr lang="en-GB"/>
            </a:p>
          </p:txBody>
        </p:sp>
        <p:sp>
          <p:nvSpPr>
            <p:cNvPr id="8222" name="Rectangle 24"/>
            <p:cNvSpPr>
              <a:spLocks noChangeArrowheads="1"/>
            </p:cNvSpPr>
            <p:nvPr/>
          </p:nvSpPr>
          <p:spPr bwMode="auto">
            <a:xfrm>
              <a:off x="1947863" y="4480822"/>
              <a:ext cx="114300"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a:t>6</a:t>
              </a:r>
              <a:endParaRPr lang="en-US"/>
            </a:p>
          </p:txBody>
        </p:sp>
        <p:sp>
          <p:nvSpPr>
            <p:cNvPr id="8223" name="Rectangle 25"/>
            <p:cNvSpPr>
              <a:spLocks noChangeArrowheads="1"/>
            </p:cNvSpPr>
            <p:nvPr/>
          </p:nvSpPr>
          <p:spPr bwMode="auto">
            <a:xfrm>
              <a:off x="2825750" y="4131572"/>
              <a:ext cx="228600"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a:t>16</a:t>
              </a:r>
              <a:endParaRPr lang="en-US"/>
            </a:p>
          </p:txBody>
        </p:sp>
        <p:sp>
          <p:nvSpPr>
            <p:cNvPr id="8224" name="Rectangle 26"/>
            <p:cNvSpPr>
              <a:spLocks noChangeArrowheads="1"/>
            </p:cNvSpPr>
            <p:nvPr/>
          </p:nvSpPr>
          <p:spPr bwMode="auto">
            <a:xfrm>
              <a:off x="3760788" y="3534672"/>
              <a:ext cx="228600"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a:t>34</a:t>
              </a:r>
              <a:endParaRPr lang="en-US"/>
            </a:p>
          </p:txBody>
        </p:sp>
        <p:sp>
          <p:nvSpPr>
            <p:cNvPr id="8225" name="Rectangle 27"/>
            <p:cNvSpPr>
              <a:spLocks noChangeArrowheads="1"/>
            </p:cNvSpPr>
            <p:nvPr/>
          </p:nvSpPr>
          <p:spPr bwMode="auto">
            <a:xfrm>
              <a:off x="4695825" y="3269560"/>
              <a:ext cx="228600"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a:t>42</a:t>
              </a:r>
              <a:endParaRPr lang="en-US"/>
            </a:p>
          </p:txBody>
        </p:sp>
        <p:sp>
          <p:nvSpPr>
            <p:cNvPr id="8226" name="Rectangle 28"/>
            <p:cNvSpPr>
              <a:spLocks noChangeArrowheads="1"/>
            </p:cNvSpPr>
            <p:nvPr/>
          </p:nvSpPr>
          <p:spPr bwMode="auto">
            <a:xfrm>
              <a:off x="5630863" y="3369572"/>
              <a:ext cx="228600"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a:t>39</a:t>
              </a:r>
              <a:endParaRPr lang="en-US"/>
            </a:p>
          </p:txBody>
        </p:sp>
        <p:sp>
          <p:nvSpPr>
            <p:cNvPr id="8227" name="Rectangle 29"/>
            <p:cNvSpPr>
              <a:spLocks noChangeArrowheads="1"/>
            </p:cNvSpPr>
            <p:nvPr/>
          </p:nvSpPr>
          <p:spPr bwMode="auto">
            <a:xfrm>
              <a:off x="6565900" y="2839347"/>
              <a:ext cx="228600"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a:t>55</a:t>
              </a:r>
              <a:endParaRPr lang="en-US"/>
            </a:p>
          </p:txBody>
        </p:sp>
        <p:sp>
          <p:nvSpPr>
            <p:cNvPr id="8228" name="Rectangle 30"/>
            <p:cNvSpPr>
              <a:spLocks noChangeArrowheads="1"/>
            </p:cNvSpPr>
            <p:nvPr/>
          </p:nvSpPr>
          <p:spPr bwMode="auto">
            <a:xfrm>
              <a:off x="7443788" y="2342460"/>
              <a:ext cx="347662"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a:t>70+</a:t>
              </a:r>
              <a:endParaRPr lang="en-US"/>
            </a:p>
          </p:txBody>
        </p:sp>
        <p:sp>
          <p:nvSpPr>
            <p:cNvPr id="8229" name="Rectangle 31"/>
            <p:cNvSpPr>
              <a:spLocks noChangeArrowheads="1"/>
            </p:cNvSpPr>
            <p:nvPr/>
          </p:nvSpPr>
          <p:spPr bwMode="auto">
            <a:xfrm>
              <a:off x="1319213" y="4830072"/>
              <a:ext cx="1143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b="0"/>
                <a:t>0</a:t>
              </a:r>
            </a:p>
          </p:txBody>
        </p:sp>
        <p:sp>
          <p:nvSpPr>
            <p:cNvPr id="8230" name="Rectangle 32"/>
            <p:cNvSpPr>
              <a:spLocks noChangeArrowheads="1"/>
            </p:cNvSpPr>
            <p:nvPr/>
          </p:nvSpPr>
          <p:spPr bwMode="auto">
            <a:xfrm>
              <a:off x="1206500" y="4166497"/>
              <a:ext cx="22701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b="0"/>
                <a:t>20</a:t>
              </a:r>
            </a:p>
          </p:txBody>
        </p:sp>
        <p:sp>
          <p:nvSpPr>
            <p:cNvPr id="8231" name="Rectangle 33"/>
            <p:cNvSpPr>
              <a:spLocks noChangeArrowheads="1"/>
            </p:cNvSpPr>
            <p:nvPr/>
          </p:nvSpPr>
          <p:spPr bwMode="auto">
            <a:xfrm>
              <a:off x="1206500" y="3504510"/>
              <a:ext cx="22701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b="0"/>
                <a:t>40</a:t>
              </a:r>
            </a:p>
          </p:txBody>
        </p:sp>
        <p:sp>
          <p:nvSpPr>
            <p:cNvPr id="8232" name="Rectangle 34"/>
            <p:cNvSpPr>
              <a:spLocks noChangeArrowheads="1"/>
            </p:cNvSpPr>
            <p:nvPr/>
          </p:nvSpPr>
          <p:spPr bwMode="auto">
            <a:xfrm>
              <a:off x="1206500" y="2840935"/>
              <a:ext cx="22701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b="0"/>
                <a:t>60</a:t>
              </a:r>
            </a:p>
          </p:txBody>
        </p:sp>
        <p:sp>
          <p:nvSpPr>
            <p:cNvPr id="8233" name="Rectangle 35"/>
            <p:cNvSpPr>
              <a:spLocks noChangeArrowheads="1"/>
            </p:cNvSpPr>
            <p:nvPr/>
          </p:nvSpPr>
          <p:spPr bwMode="auto">
            <a:xfrm>
              <a:off x="1206500" y="2178947"/>
              <a:ext cx="22701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b="0"/>
                <a:t>80</a:t>
              </a:r>
            </a:p>
          </p:txBody>
        </p:sp>
        <p:sp>
          <p:nvSpPr>
            <p:cNvPr id="8234" name="Rectangle 36"/>
            <p:cNvSpPr>
              <a:spLocks noChangeArrowheads="1"/>
            </p:cNvSpPr>
            <p:nvPr/>
          </p:nvSpPr>
          <p:spPr bwMode="auto">
            <a:xfrm>
              <a:off x="1092200" y="1515372"/>
              <a:ext cx="34131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b="0"/>
                <a:t>100</a:t>
              </a:r>
            </a:p>
          </p:txBody>
        </p:sp>
        <p:cxnSp>
          <p:nvCxnSpPr>
            <p:cNvPr id="8235" name="Straight Connector 47"/>
            <p:cNvCxnSpPr>
              <a:cxnSpLocks noChangeShapeType="1"/>
            </p:cNvCxnSpPr>
            <p:nvPr/>
          </p:nvCxnSpPr>
          <p:spPr bwMode="auto">
            <a:xfrm flipV="1">
              <a:off x="1539875" y="4926910"/>
              <a:ext cx="6556375"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36" name="Straight Connector 49"/>
            <p:cNvCxnSpPr>
              <a:cxnSpLocks noChangeShapeType="1"/>
            </p:cNvCxnSpPr>
            <p:nvPr/>
          </p:nvCxnSpPr>
          <p:spPr bwMode="auto">
            <a:xfrm flipH="1" flipV="1">
              <a:off x="1547813" y="1615385"/>
              <a:ext cx="0" cy="33194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37" name="Straight Connector 51"/>
            <p:cNvCxnSpPr>
              <a:cxnSpLocks noChangeShapeType="1"/>
            </p:cNvCxnSpPr>
            <p:nvPr/>
          </p:nvCxnSpPr>
          <p:spPr bwMode="auto">
            <a:xfrm flipV="1">
              <a:off x="1473200" y="1632847"/>
              <a:ext cx="635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38" name="Straight Connector 52"/>
            <p:cNvCxnSpPr>
              <a:cxnSpLocks noChangeShapeType="1"/>
            </p:cNvCxnSpPr>
            <p:nvPr/>
          </p:nvCxnSpPr>
          <p:spPr bwMode="auto">
            <a:xfrm flipV="1">
              <a:off x="1473200" y="2278960"/>
              <a:ext cx="635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39" name="Straight Connector 53"/>
            <p:cNvCxnSpPr>
              <a:cxnSpLocks noChangeShapeType="1"/>
            </p:cNvCxnSpPr>
            <p:nvPr/>
          </p:nvCxnSpPr>
          <p:spPr bwMode="auto">
            <a:xfrm flipV="1">
              <a:off x="1473200" y="2940947"/>
              <a:ext cx="635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0" name="Straight Connector 54"/>
            <p:cNvCxnSpPr>
              <a:cxnSpLocks noChangeShapeType="1"/>
            </p:cNvCxnSpPr>
            <p:nvPr/>
          </p:nvCxnSpPr>
          <p:spPr bwMode="auto">
            <a:xfrm flipV="1">
              <a:off x="1473200" y="3604522"/>
              <a:ext cx="635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1" name="Straight Connector 55"/>
            <p:cNvCxnSpPr>
              <a:cxnSpLocks noChangeShapeType="1"/>
            </p:cNvCxnSpPr>
            <p:nvPr/>
          </p:nvCxnSpPr>
          <p:spPr bwMode="auto">
            <a:xfrm flipV="1">
              <a:off x="1473200" y="4280797"/>
              <a:ext cx="635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2" name="Straight Connector 56"/>
            <p:cNvCxnSpPr>
              <a:cxnSpLocks noChangeShapeType="1"/>
            </p:cNvCxnSpPr>
            <p:nvPr/>
          </p:nvCxnSpPr>
          <p:spPr bwMode="auto">
            <a:xfrm flipV="1">
              <a:off x="1473200" y="4926910"/>
              <a:ext cx="635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3" name="Straight Connector 57"/>
            <p:cNvCxnSpPr>
              <a:cxnSpLocks noChangeShapeType="1"/>
            </p:cNvCxnSpPr>
            <p:nvPr/>
          </p:nvCxnSpPr>
          <p:spPr bwMode="auto">
            <a:xfrm rot="5400000" flipV="1">
              <a:off x="1515269" y="4965804"/>
              <a:ext cx="6508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4" name="Straight Connector 58"/>
            <p:cNvCxnSpPr>
              <a:cxnSpLocks noChangeShapeType="1"/>
            </p:cNvCxnSpPr>
            <p:nvPr/>
          </p:nvCxnSpPr>
          <p:spPr bwMode="auto">
            <a:xfrm rot="5400000" flipV="1">
              <a:off x="2404269" y="4965804"/>
              <a:ext cx="6508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5" name="Straight Connector 59"/>
            <p:cNvCxnSpPr>
              <a:cxnSpLocks noChangeShapeType="1"/>
            </p:cNvCxnSpPr>
            <p:nvPr/>
          </p:nvCxnSpPr>
          <p:spPr bwMode="auto">
            <a:xfrm rot="5400000" flipV="1">
              <a:off x="3383756" y="4965804"/>
              <a:ext cx="6508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6" name="Straight Connector 60"/>
            <p:cNvCxnSpPr>
              <a:cxnSpLocks noChangeShapeType="1"/>
            </p:cNvCxnSpPr>
            <p:nvPr/>
          </p:nvCxnSpPr>
          <p:spPr bwMode="auto">
            <a:xfrm rot="5400000" flipV="1">
              <a:off x="4323556" y="4965804"/>
              <a:ext cx="6508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7" name="Straight Connector 61"/>
            <p:cNvCxnSpPr>
              <a:cxnSpLocks noChangeShapeType="1"/>
            </p:cNvCxnSpPr>
            <p:nvPr/>
          </p:nvCxnSpPr>
          <p:spPr bwMode="auto">
            <a:xfrm rot="5400000" flipV="1">
              <a:off x="5242719" y="4965804"/>
              <a:ext cx="6508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8" name="Straight Connector 62"/>
            <p:cNvCxnSpPr>
              <a:cxnSpLocks noChangeShapeType="1"/>
            </p:cNvCxnSpPr>
            <p:nvPr/>
          </p:nvCxnSpPr>
          <p:spPr bwMode="auto">
            <a:xfrm rot="5400000" flipV="1">
              <a:off x="6192044" y="4965804"/>
              <a:ext cx="6508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9" name="Straight Connector 63"/>
            <p:cNvCxnSpPr>
              <a:cxnSpLocks noChangeShapeType="1"/>
            </p:cNvCxnSpPr>
            <p:nvPr/>
          </p:nvCxnSpPr>
          <p:spPr bwMode="auto">
            <a:xfrm rot="5400000" flipV="1">
              <a:off x="7131844" y="4965804"/>
              <a:ext cx="6508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50" name="Straight Connector 64"/>
            <p:cNvCxnSpPr>
              <a:cxnSpLocks noChangeShapeType="1"/>
            </p:cNvCxnSpPr>
            <p:nvPr/>
          </p:nvCxnSpPr>
          <p:spPr bwMode="auto">
            <a:xfrm rot="5400000" flipV="1">
              <a:off x="8058944" y="4965804"/>
              <a:ext cx="6508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grpSp>
    </p:spTree>
    <p:extLst>
      <p:ext uri="{BB962C8B-B14F-4D97-AF65-F5344CB8AC3E}">
        <p14:creationId xmlns="" xmlns:p14="http://schemas.microsoft.com/office/powerpoint/2010/main" val="81580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31 - Ομάδα"/>
          <p:cNvGrpSpPr/>
          <p:nvPr/>
        </p:nvGrpSpPr>
        <p:grpSpPr>
          <a:xfrm>
            <a:off x="611560" y="1909026"/>
            <a:ext cx="7848871" cy="4544310"/>
            <a:chOff x="2267745" y="2314302"/>
            <a:chExt cx="4968551" cy="3945202"/>
          </a:xfrm>
        </p:grpSpPr>
        <p:sp>
          <p:nvSpPr>
            <p:cNvPr id="2" name="Rectangle 7"/>
            <p:cNvSpPr>
              <a:spLocks noChangeArrowheads="1"/>
            </p:cNvSpPr>
            <p:nvPr/>
          </p:nvSpPr>
          <p:spPr bwMode="auto">
            <a:xfrm>
              <a:off x="3491880" y="3417615"/>
              <a:ext cx="793578" cy="2268537"/>
            </a:xfrm>
            <a:prstGeom prst="rect">
              <a:avLst/>
            </a:prstGeom>
            <a:solidFill>
              <a:srgbClr val="00B0F0"/>
            </a:solidFill>
            <a:ln w="11113">
              <a:solidFill>
                <a:srgbClr val="000000"/>
              </a:solidFill>
              <a:miter lim="800000"/>
              <a:headEnd/>
              <a:tailEnd/>
            </a:ln>
          </p:spPr>
          <p:txBody>
            <a:bodyPr/>
            <a:lstStyle/>
            <a:p>
              <a:pPr eaLnBrk="1" hangingPunct="1">
                <a:lnSpc>
                  <a:spcPct val="90000"/>
                </a:lnSpc>
                <a:spcBef>
                  <a:spcPct val="35000"/>
                </a:spcBef>
                <a:spcAft>
                  <a:spcPct val="25000"/>
                </a:spcAft>
                <a:buClr>
                  <a:schemeClr val="folHlink"/>
                </a:buClr>
                <a:buFont typeface="Arial" charset="0"/>
                <a:buChar char="•"/>
                <a:defRPr/>
              </a:pPr>
              <a:endParaRPr lang="en-US" sz="1600" dirty="0">
                <a:latin typeface="Arial" charset="0"/>
              </a:endParaRPr>
            </a:p>
          </p:txBody>
        </p:sp>
        <p:sp>
          <p:nvSpPr>
            <p:cNvPr id="3" name="Line 27"/>
            <p:cNvSpPr>
              <a:spLocks noChangeShapeType="1"/>
            </p:cNvSpPr>
            <p:nvPr/>
          </p:nvSpPr>
          <p:spPr bwMode="auto">
            <a:xfrm>
              <a:off x="3044033" y="2314302"/>
              <a:ext cx="0" cy="33718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p>
          </p:txBody>
        </p:sp>
        <p:sp>
          <p:nvSpPr>
            <p:cNvPr id="4" name="Line 28"/>
            <p:cNvSpPr>
              <a:spLocks noChangeShapeType="1"/>
            </p:cNvSpPr>
            <p:nvPr/>
          </p:nvSpPr>
          <p:spPr bwMode="auto">
            <a:xfrm>
              <a:off x="2967833" y="5695677"/>
              <a:ext cx="7143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p>
          </p:txBody>
        </p:sp>
        <p:sp>
          <p:nvSpPr>
            <p:cNvPr id="5" name="Line 30"/>
            <p:cNvSpPr>
              <a:spLocks noChangeShapeType="1"/>
            </p:cNvSpPr>
            <p:nvPr/>
          </p:nvSpPr>
          <p:spPr bwMode="auto">
            <a:xfrm>
              <a:off x="2967833" y="4998765"/>
              <a:ext cx="7143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p>
          </p:txBody>
        </p:sp>
        <p:sp>
          <p:nvSpPr>
            <p:cNvPr id="6" name="Line 32"/>
            <p:cNvSpPr>
              <a:spLocks noChangeShapeType="1"/>
            </p:cNvSpPr>
            <p:nvPr/>
          </p:nvSpPr>
          <p:spPr bwMode="auto">
            <a:xfrm>
              <a:off x="2967833" y="4324077"/>
              <a:ext cx="7143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p>
          </p:txBody>
        </p:sp>
        <p:sp>
          <p:nvSpPr>
            <p:cNvPr id="7" name="Line 34"/>
            <p:cNvSpPr>
              <a:spLocks noChangeShapeType="1"/>
            </p:cNvSpPr>
            <p:nvPr/>
          </p:nvSpPr>
          <p:spPr bwMode="auto">
            <a:xfrm>
              <a:off x="2967833" y="3657327"/>
              <a:ext cx="7143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p>
          </p:txBody>
        </p:sp>
        <p:sp>
          <p:nvSpPr>
            <p:cNvPr id="8" name="Line 36"/>
            <p:cNvSpPr>
              <a:spLocks noChangeShapeType="1"/>
            </p:cNvSpPr>
            <p:nvPr/>
          </p:nvSpPr>
          <p:spPr bwMode="auto">
            <a:xfrm>
              <a:off x="2967833" y="2979465"/>
              <a:ext cx="7143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p>
          </p:txBody>
        </p:sp>
        <p:sp>
          <p:nvSpPr>
            <p:cNvPr id="9" name="Line 38"/>
            <p:cNvSpPr>
              <a:spLocks noChangeShapeType="1"/>
            </p:cNvSpPr>
            <p:nvPr/>
          </p:nvSpPr>
          <p:spPr bwMode="auto">
            <a:xfrm>
              <a:off x="2967833" y="2331765"/>
              <a:ext cx="7143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p>
          </p:txBody>
        </p:sp>
        <p:sp>
          <p:nvSpPr>
            <p:cNvPr id="10" name="Line 40"/>
            <p:cNvSpPr>
              <a:spLocks noChangeShapeType="1"/>
            </p:cNvSpPr>
            <p:nvPr/>
          </p:nvSpPr>
          <p:spPr bwMode="auto">
            <a:xfrm flipV="1">
              <a:off x="3044033" y="5706790"/>
              <a:ext cx="0" cy="635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p>
          </p:txBody>
        </p:sp>
        <p:sp>
          <p:nvSpPr>
            <p:cNvPr id="11" name="Line 41"/>
            <p:cNvSpPr>
              <a:spLocks noChangeShapeType="1"/>
            </p:cNvSpPr>
            <p:nvPr/>
          </p:nvSpPr>
          <p:spPr bwMode="auto">
            <a:xfrm flipV="1">
              <a:off x="5087145" y="5706790"/>
              <a:ext cx="0" cy="635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p>
          </p:txBody>
        </p:sp>
        <p:sp>
          <p:nvSpPr>
            <p:cNvPr id="12" name="Rectangle 53"/>
            <p:cNvSpPr>
              <a:spLocks noChangeArrowheads="1"/>
            </p:cNvSpPr>
            <p:nvPr/>
          </p:nvSpPr>
          <p:spPr bwMode="auto">
            <a:xfrm>
              <a:off x="2786858" y="5582965"/>
              <a:ext cx="112712" cy="22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342900" indent="-342900" defTabSz="762000" eaLnBrk="1" hangingPunct="1">
                <a:lnSpc>
                  <a:spcPct val="90000"/>
                </a:lnSpc>
                <a:spcBef>
                  <a:spcPct val="35000"/>
                </a:spcBef>
                <a:spcAft>
                  <a:spcPct val="25000"/>
                </a:spcAft>
                <a:buClr>
                  <a:schemeClr val="folHlink"/>
                </a:buClr>
              </a:pPr>
              <a:r>
                <a:rPr lang="en-US" sz="1600" b="0"/>
                <a:t>0</a:t>
              </a:r>
            </a:p>
          </p:txBody>
        </p:sp>
        <p:sp>
          <p:nvSpPr>
            <p:cNvPr id="13" name="Rectangle 55"/>
            <p:cNvSpPr>
              <a:spLocks noChangeArrowheads="1"/>
            </p:cNvSpPr>
            <p:nvPr/>
          </p:nvSpPr>
          <p:spPr bwMode="auto">
            <a:xfrm>
              <a:off x="2658270" y="4889227"/>
              <a:ext cx="225425" cy="220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342900" indent="-342900" defTabSz="762000" eaLnBrk="1" hangingPunct="1">
                <a:lnSpc>
                  <a:spcPct val="90000"/>
                </a:lnSpc>
                <a:spcBef>
                  <a:spcPct val="35000"/>
                </a:spcBef>
                <a:spcAft>
                  <a:spcPct val="25000"/>
                </a:spcAft>
                <a:buClr>
                  <a:schemeClr val="folHlink"/>
                </a:buClr>
              </a:pPr>
              <a:r>
                <a:rPr lang="en-US" sz="1600" b="0"/>
                <a:t>20</a:t>
              </a:r>
            </a:p>
          </p:txBody>
        </p:sp>
        <p:sp>
          <p:nvSpPr>
            <p:cNvPr id="14" name="Rectangle 57"/>
            <p:cNvSpPr>
              <a:spLocks noChangeArrowheads="1"/>
            </p:cNvSpPr>
            <p:nvPr/>
          </p:nvSpPr>
          <p:spPr bwMode="auto">
            <a:xfrm>
              <a:off x="2658270" y="4212952"/>
              <a:ext cx="225425" cy="220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342900" indent="-342900" defTabSz="762000" eaLnBrk="1" hangingPunct="1">
                <a:lnSpc>
                  <a:spcPct val="90000"/>
                </a:lnSpc>
                <a:spcBef>
                  <a:spcPct val="35000"/>
                </a:spcBef>
                <a:spcAft>
                  <a:spcPct val="25000"/>
                </a:spcAft>
                <a:buClr>
                  <a:schemeClr val="folHlink"/>
                </a:buClr>
              </a:pPr>
              <a:r>
                <a:rPr lang="en-US" sz="1600" b="0"/>
                <a:t>40</a:t>
              </a:r>
            </a:p>
          </p:txBody>
        </p:sp>
        <p:sp>
          <p:nvSpPr>
            <p:cNvPr id="15" name="Rectangle 59"/>
            <p:cNvSpPr>
              <a:spLocks noChangeArrowheads="1"/>
            </p:cNvSpPr>
            <p:nvPr/>
          </p:nvSpPr>
          <p:spPr bwMode="auto">
            <a:xfrm>
              <a:off x="2658270" y="3555727"/>
              <a:ext cx="225425" cy="220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342900" indent="-342900" defTabSz="762000" eaLnBrk="1" hangingPunct="1">
                <a:lnSpc>
                  <a:spcPct val="90000"/>
                </a:lnSpc>
                <a:spcBef>
                  <a:spcPct val="35000"/>
                </a:spcBef>
                <a:spcAft>
                  <a:spcPct val="25000"/>
                </a:spcAft>
                <a:buClr>
                  <a:schemeClr val="folHlink"/>
                </a:buClr>
              </a:pPr>
              <a:r>
                <a:rPr lang="en-US" sz="1600" b="0"/>
                <a:t>60</a:t>
              </a:r>
            </a:p>
          </p:txBody>
        </p:sp>
        <p:sp>
          <p:nvSpPr>
            <p:cNvPr id="16" name="Rectangle 61"/>
            <p:cNvSpPr>
              <a:spLocks noChangeArrowheads="1"/>
            </p:cNvSpPr>
            <p:nvPr/>
          </p:nvSpPr>
          <p:spPr bwMode="auto">
            <a:xfrm>
              <a:off x="2658270" y="2869927"/>
              <a:ext cx="225425" cy="220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342900" indent="-342900" defTabSz="762000" eaLnBrk="1" hangingPunct="1">
                <a:lnSpc>
                  <a:spcPct val="90000"/>
                </a:lnSpc>
                <a:spcBef>
                  <a:spcPct val="35000"/>
                </a:spcBef>
                <a:spcAft>
                  <a:spcPct val="25000"/>
                </a:spcAft>
                <a:buClr>
                  <a:schemeClr val="folHlink"/>
                </a:buClr>
              </a:pPr>
              <a:r>
                <a:rPr lang="en-US" sz="1600" b="0"/>
                <a:t>80</a:t>
              </a:r>
            </a:p>
          </p:txBody>
        </p:sp>
        <p:sp>
          <p:nvSpPr>
            <p:cNvPr id="18" name="Rectangle 89"/>
            <p:cNvSpPr>
              <a:spLocks noChangeArrowheads="1"/>
            </p:cNvSpPr>
            <p:nvPr/>
          </p:nvSpPr>
          <p:spPr bwMode="auto">
            <a:xfrm rot="16200000">
              <a:off x="1982789" y="3867671"/>
              <a:ext cx="790575" cy="220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342900" indent="-342900" defTabSz="762000" eaLnBrk="1" hangingPunct="1">
                <a:lnSpc>
                  <a:spcPct val="90000"/>
                </a:lnSpc>
                <a:spcBef>
                  <a:spcPct val="35000"/>
                </a:spcBef>
                <a:spcAft>
                  <a:spcPct val="25000"/>
                </a:spcAft>
                <a:buClr>
                  <a:schemeClr val="folHlink"/>
                </a:buClr>
              </a:pPr>
              <a:r>
                <a:rPr lang="en-US" sz="1600"/>
                <a:t>SVR (%)</a:t>
              </a:r>
            </a:p>
          </p:txBody>
        </p:sp>
        <p:sp>
          <p:nvSpPr>
            <p:cNvPr id="19" name="Rectangle 7"/>
            <p:cNvSpPr>
              <a:spLocks noChangeArrowheads="1"/>
            </p:cNvSpPr>
            <p:nvPr/>
          </p:nvSpPr>
          <p:spPr bwMode="auto">
            <a:xfrm>
              <a:off x="4290220" y="5182915"/>
              <a:ext cx="713828" cy="503237"/>
            </a:xfrm>
            <a:prstGeom prst="rect">
              <a:avLst/>
            </a:prstGeom>
            <a:solidFill>
              <a:schemeClr val="accent4">
                <a:lumMod val="90000"/>
              </a:schemeClr>
            </a:solidFill>
            <a:ln w="11113">
              <a:solidFill>
                <a:srgbClr val="000000"/>
              </a:solidFill>
              <a:miter lim="800000"/>
              <a:headEnd/>
              <a:tailEnd/>
            </a:ln>
          </p:spPr>
          <p:txBody>
            <a:bodyPr/>
            <a:lstStyle/>
            <a:p>
              <a:pPr marL="342900" indent="-342900" defTabSz="762000" eaLnBrk="1" hangingPunct="1">
                <a:lnSpc>
                  <a:spcPct val="90000"/>
                </a:lnSpc>
                <a:spcBef>
                  <a:spcPct val="35000"/>
                </a:spcBef>
                <a:spcAft>
                  <a:spcPct val="25000"/>
                </a:spcAft>
                <a:buClr>
                  <a:schemeClr val="folHlink"/>
                </a:buClr>
                <a:buFontTx/>
                <a:buChar char="•"/>
                <a:defRPr/>
              </a:pPr>
              <a:endParaRPr lang="en-US" sz="1600"/>
            </a:p>
          </p:txBody>
        </p:sp>
        <p:sp>
          <p:nvSpPr>
            <p:cNvPr id="20" name="Rectangle 114"/>
            <p:cNvSpPr>
              <a:spLocks noChangeArrowheads="1"/>
            </p:cNvSpPr>
            <p:nvPr/>
          </p:nvSpPr>
          <p:spPr bwMode="auto">
            <a:xfrm>
              <a:off x="3779912" y="3184252"/>
              <a:ext cx="225425" cy="220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342900" indent="-342900" defTabSz="762000" eaLnBrk="1" hangingPunct="1">
                <a:lnSpc>
                  <a:spcPct val="90000"/>
                </a:lnSpc>
                <a:spcBef>
                  <a:spcPct val="35000"/>
                </a:spcBef>
                <a:spcAft>
                  <a:spcPct val="25000"/>
                </a:spcAft>
                <a:buClr>
                  <a:schemeClr val="folHlink"/>
                </a:buClr>
              </a:pPr>
              <a:r>
                <a:rPr lang="en-US" sz="1600" dirty="0"/>
                <a:t>66</a:t>
              </a:r>
            </a:p>
          </p:txBody>
        </p:sp>
        <p:sp>
          <p:nvSpPr>
            <p:cNvPr id="21" name="Rectangle 114"/>
            <p:cNvSpPr>
              <a:spLocks noChangeArrowheads="1"/>
            </p:cNvSpPr>
            <p:nvPr/>
          </p:nvSpPr>
          <p:spPr bwMode="auto">
            <a:xfrm>
              <a:off x="4562599" y="4941168"/>
              <a:ext cx="225425" cy="221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marL="342900" indent="-342900" defTabSz="762000" eaLnBrk="1" hangingPunct="1">
                <a:lnSpc>
                  <a:spcPct val="90000"/>
                </a:lnSpc>
                <a:spcBef>
                  <a:spcPct val="35000"/>
                </a:spcBef>
                <a:spcAft>
                  <a:spcPct val="25000"/>
                </a:spcAft>
                <a:buClr>
                  <a:schemeClr val="folHlink"/>
                </a:buClr>
              </a:pPr>
              <a:r>
                <a:rPr lang="en-US" sz="1600" dirty="0"/>
                <a:t>17</a:t>
              </a:r>
              <a:endParaRPr lang="en-US" sz="1600" baseline="30000" dirty="0"/>
            </a:p>
          </p:txBody>
        </p:sp>
        <p:sp>
          <p:nvSpPr>
            <p:cNvPr id="22" name="Rectangle 7"/>
            <p:cNvSpPr>
              <a:spLocks noChangeArrowheads="1"/>
            </p:cNvSpPr>
            <p:nvPr/>
          </p:nvSpPr>
          <p:spPr bwMode="auto">
            <a:xfrm>
              <a:off x="6156177" y="4869160"/>
              <a:ext cx="720080" cy="831850"/>
            </a:xfrm>
            <a:prstGeom prst="rect">
              <a:avLst/>
            </a:prstGeom>
            <a:solidFill>
              <a:schemeClr val="accent4">
                <a:lumMod val="90000"/>
              </a:schemeClr>
            </a:solidFill>
            <a:ln w="11113">
              <a:solidFill>
                <a:srgbClr val="000000"/>
              </a:solidFill>
              <a:miter lim="800000"/>
              <a:headEnd/>
              <a:tailEnd/>
            </a:ln>
          </p:spPr>
          <p:txBody>
            <a:bodyPr/>
            <a:lstStyle/>
            <a:p>
              <a:pPr marL="342900" indent="-342900" defTabSz="762000" eaLnBrk="1" hangingPunct="1">
                <a:lnSpc>
                  <a:spcPct val="90000"/>
                </a:lnSpc>
                <a:spcBef>
                  <a:spcPct val="35000"/>
                </a:spcBef>
                <a:spcAft>
                  <a:spcPct val="25000"/>
                </a:spcAft>
                <a:buClr>
                  <a:schemeClr val="folHlink"/>
                </a:buClr>
                <a:buFontTx/>
                <a:buChar char="•"/>
                <a:defRPr/>
              </a:pPr>
              <a:endParaRPr lang="en-US" sz="1600"/>
            </a:p>
          </p:txBody>
        </p:sp>
        <p:sp>
          <p:nvSpPr>
            <p:cNvPr id="23" name="Rectangle 7"/>
            <p:cNvSpPr>
              <a:spLocks noChangeArrowheads="1"/>
            </p:cNvSpPr>
            <p:nvPr/>
          </p:nvSpPr>
          <p:spPr bwMode="auto">
            <a:xfrm>
              <a:off x="5369720" y="3442097"/>
              <a:ext cx="786456" cy="2244054"/>
            </a:xfrm>
            <a:prstGeom prst="rect">
              <a:avLst/>
            </a:prstGeom>
            <a:solidFill>
              <a:schemeClr val="accent2">
                <a:lumMod val="75000"/>
              </a:schemeClr>
            </a:solidFill>
            <a:ln w="11113">
              <a:solidFill>
                <a:srgbClr val="000000"/>
              </a:solidFill>
              <a:miter lim="800000"/>
              <a:headEnd/>
              <a:tailEnd/>
            </a:ln>
          </p:spPr>
          <p:txBody>
            <a:bodyPr/>
            <a:lstStyle/>
            <a:p>
              <a:pPr marL="342900" indent="-342900" defTabSz="762000" eaLnBrk="1" hangingPunct="1">
                <a:lnSpc>
                  <a:spcPct val="90000"/>
                </a:lnSpc>
                <a:spcBef>
                  <a:spcPct val="35000"/>
                </a:spcBef>
                <a:spcAft>
                  <a:spcPct val="25000"/>
                </a:spcAft>
                <a:buClr>
                  <a:schemeClr val="folHlink"/>
                </a:buClr>
                <a:buFontTx/>
                <a:buChar char="•"/>
              </a:pPr>
              <a:endParaRPr lang="en-US" sz="1600"/>
            </a:p>
          </p:txBody>
        </p:sp>
        <p:sp>
          <p:nvSpPr>
            <p:cNvPr id="24" name="Line 41"/>
            <p:cNvSpPr>
              <a:spLocks noChangeShapeType="1"/>
            </p:cNvSpPr>
            <p:nvPr/>
          </p:nvSpPr>
          <p:spPr bwMode="auto">
            <a:xfrm flipV="1">
              <a:off x="7131845" y="5674345"/>
              <a:ext cx="0" cy="635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p>
          </p:txBody>
        </p:sp>
        <p:cxnSp>
          <p:nvCxnSpPr>
            <p:cNvPr id="25" name="Straight Connector 105"/>
            <p:cNvCxnSpPr>
              <a:cxnSpLocks noChangeShapeType="1"/>
            </p:cNvCxnSpPr>
            <p:nvPr/>
          </p:nvCxnSpPr>
          <p:spPr bwMode="auto">
            <a:xfrm flipV="1">
              <a:off x="3028158" y="5674345"/>
              <a:ext cx="4208138" cy="21334"/>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sp>
          <p:nvSpPr>
            <p:cNvPr id="26" name="Rectangle 114"/>
            <p:cNvSpPr>
              <a:spLocks noChangeArrowheads="1"/>
            </p:cNvSpPr>
            <p:nvPr/>
          </p:nvSpPr>
          <p:spPr bwMode="auto">
            <a:xfrm>
              <a:off x="6432606" y="4647561"/>
              <a:ext cx="227626" cy="221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342900" indent="-342900" defTabSz="762000" eaLnBrk="1" hangingPunct="1">
                <a:lnSpc>
                  <a:spcPct val="90000"/>
                </a:lnSpc>
                <a:spcBef>
                  <a:spcPct val="35000"/>
                </a:spcBef>
                <a:spcAft>
                  <a:spcPct val="25000"/>
                </a:spcAft>
                <a:buClr>
                  <a:schemeClr val="folHlink"/>
                </a:buClr>
              </a:pPr>
              <a:r>
                <a:rPr lang="el-GR" sz="1600" dirty="0" smtClean="0"/>
                <a:t>22</a:t>
              </a:r>
              <a:endParaRPr lang="en-US" sz="1600" baseline="30000" dirty="0"/>
            </a:p>
          </p:txBody>
        </p:sp>
        <p:sp>
          <p:nvSpPr>
            <p:cNvPr id="27" name="Rectangle 114"/>
            <p:cNvSpPr>
              <a:spLocks noChangeArrowheads="1"/>
            </p:cNvSpPr>
            <p:nvPr/>
          </p:nvSpPr>
          <p:spPr bwMode="auto">
            <a:xfrm>
              <a:off x="5652120" y="3221434"/>
              <a:ext cx="225425" cy="220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342900" indent="-342900" defTabSz="762000" eaLnBrk="1" hangingPunct="1">
                <a:lnSpc>
                  <a:spcPct val="90000"/>
                </a:lnSpc>
                <a:spcBef>
                  <a:spcPct val="35000"/>
                </a:spcBef>
                <a:spcAft>
                  <a:spcPct val="25000"/>
                </a:spcAft>
                <a:buClr>
                  <a:schemeClr val="folHlink"/>
                </a:buClr>
              </a:pPr>
              <a:r>
                <a:rPr lang="en-US" sz="1600" dirty="0"/>
                <a:t>66</a:t>
              </a:r>
            </a:p>
          </p:txBody>
        </p:sp>
        <p:sp>
          <p:nvSpPr>
            <p:cNvPr id="28" name="27 - TextBox"/>
            <p:cNvSpPr txBox="1"/>
            <p:nvPr/>
          </p:nvSpPr>
          <p:spPr>
            <a:xfrm>
              <a:off x="3498487" y="5805264"/>
              <a:ext cx="815211" cy="454240"/>
            </a:xfrm>
            <a:prstGeom prst="rect">
              <a:avLst/>
            </a:prstGeom>
            <a:noFill/>
          </p:spPr>
          <p:txBody>
            <a:bodyPr wrap="square" rtlCol="0">
              <a:spAutoFit/>
            </a:bodyPr>
            <a:lstStyle/>
            <a:p>
              <a:r>
                <a:rPr lang="en-US" sz="1400" dirty="0" smtClean="0">
                  <a:solidFill>
                    <a:srgbClr val="FFFF00"/>
                  </a:solidFill>
                </a:rPr>
                <a:t>TELAPREVIR</a:t>
              </a:r>
            </a:p>
            <a:p>
              <a:r>
                <a:rPr lang="en-US" sz="1400" dirty="0" smtClean="0">
                  <a:solidFill>
                    <a:srgbClr val="FFFF00"/>
                  </a:solidFill>
                </a:rPr>
                <a:t>PEGIFN+RBV</a:t>
              </a:r>
              <a:endParaRPr lang="el-GR" sz="1400" dirty="0">
                <a:solidFill>
                  <a:srgbClr val="FFFF00"/>
                </a:solidFill>
              </a:endParaRPr>
            </a:p>
          </p:txBody>
        </p:sp>
        <p:sp>
          <p:nvSpPr>
            <p:cNvPr id="29" name="28 - TextBox"/>
            <p:cNvSpPr txBox="1"/>
            <p:nvPr/>
          </p:nvSpPr>
          <p:spPr>
            <a:xfrm>
              <a:off x="5421562" y="5805264"/>
              <a:ext cx="766325" cy="454240"/>
            </a:xfrm>
            <a:prstGeom prst="rect">
              <a:avLst/>
            </a:prstGeom>
            <a:noFill/>
          </p:spPr>
          <p:txBody>
            <a:bodyPr wrap="square" rtlCol="0">
              <a:spAutoFit/>
            </a:bodyPr>
            <a:lstStyle/>
            <a:p>
              <a:r>
                <a:rPr lang="en-US" sz="1400" dirty="0" smtClean="0">
                  <a:solidFill>
                    <a:srgbClr val="FFFF00"/>
                  </a:solidFill>
                </a:rPr>
                <a:t>BOCEPREVIR</a:t>
              </a:r>
            </a:p>
            <a:p>
              <a:r>
                <a:rPr lang="en-US" sz="1400" dirty="0" smtClean="0">
                  <a:solidFill>
                    <a:srgbClr val="FFFF00"/>
                  </a:solidFill>
                </a:rPr>
                <a:t>PEGIFN+RBV</a:t>
              </a:r>
              <a:endParaRPr lang="el-GR" sz="1400" dirty="0">
                <a:solidFill>
                  <a:srgbClr val="FFFF00"/>
                </a:solidFill>
              </a:endParaRPr>
            </a:p>
          </p:txBody>
        </p:sp>
        <p:sp>
          <p:nvSpPr>
            <p:cNvPr id="30" name="29 - TextBox"/>
            <p:cNvSpPr txBox="1"/>
            <p:nvPr/>
          </p:nvSpPr>
          <p:spPr>
            <a:xfrm>
              <a:off x="4447142" y="5805264"/>
              <a:ext cx="510002" cy="454240"/>
            </a:xfrm>
            <a:prstGeom prst="rect">
              <a:avLst/>
            </a:prstGeom>
            <a:noFill/>
          </p:spPr>
          <p:txBody>
            <a:bodyPr wrap="square" rtlCol="0">
              <a:spAutoFit/>
            </a:bodyPr>
            <a:lstStyle/>
            <a:p>
              <a:r>
                <a:rPr lang="en-US" sz="1400" dirty="0" smtClean="0"/>
                <a:t>PEGIFN</a:t>
              </a:r>
            </a:p>
            <a:p>
              <a:r>
                <a:rPr lang="en-US" sz="1400" dirty="0" smtClean="0"/>
                <a:t>RBV</a:t>
              </a:r>
              <a:endParaRPr lang="el-GR" sz="1400" dirty="0"/>
            </a:p>
          </p:txBody>
        </p:sp>
        <p:sp>
          <p:nvSpPr>
            <p:cNvPr id="31" name="30 - TextBox"/>
            <p:cNvSpPr txBox="1"/>
            <p:nvPr/>
          </p:nvSpPr>
          <p:spPr>
            <a:xfrm>
              <a:off x="6319350" y="5805264"/>
              <a:ext cx="506699" cy="454240"/>
            </a:xfrm>
            <a:prstGeom prst="rect">
              <a:avLst/>
            </a:prstGeom>
            <a:noFill/>
          </p:spPr>
          <p:txBody>
            <a:bodyPr wrap="square" rtlCol="0">
              <a:spAutoFit/>
            </a:bodyPr>
            <a:lstStyle/>
            <a:p>
              <a:r>
                <a:rPr lang="en-US" sz="1400" dirty="0" smtClean="0"/>
                <a:t>PEGIFN</a:t>
              </a:r>
            </a:p>
            <a:p>
              <a:r>
                <a:rPr lang="en-US" sz="1400" dirty="0" smtClean="0"/>
                <a:t>RBV</a:t>
              </a:r>
              <a:endParaRPr lang="el-GR" sz="1400" dirty="0"/>
            </a:p>
          </p:txBody>
        </p:sp>
      </p:grpSp>
      <p:sp>
        <p:nvSpPr>
          <p:cNvPr id="33" name="Rectangle 5"/>
          <p:cNvSpPr txBox="1">
            <a:spLocks noChangeArrowheads="1"/>
          </p:cNvSpPr>
          <p:nvPr/>
        </p:nvSpPr>
        <p:spPr bwMode="auto">
          <a:xfrm>
            <a:off x="467544" y="116632"/>
            <a:ext cx="8229600" cy="1368152"/>
          </a:xfrm>
          <a:prstGeom prst="rect">
            <a:avLst/>
          </a:prstGeom>
          <a:noFill/>
          <a:ln w="9525">
            <a:solidFill>
              <a:schemeClr val="accent5">
                <a:lumMod val="75000"/>
              </a:schemeClr>
            </a:solidFill>
            <a:miter lim="800000"/>
            <a:headEnd/>
            <a:tailEnd/>
          </a:ln>
        </p:spPr>
        <p:txBody>
          <a:bodyPr anchor="ctr"/>
          <a:lstStyle/>
          <a:p>
            <a:pPr algn="ctr" fontAlgn="base">
              <a:spcBef>
                <a:spcPct val="0"/>
              </a:spcBef>
              <a:spcAft>
                <a:spcPct val="0"/>
              </a:spcAft>
            </a:pPr>
            <a:r>
              <a:rPr lang="el-GR" sz="2400" b="1" dirty="0" smtClean="0">
                <a:solidFill>
                  <a:schemeClr val="accent6">
                    <a:lumMod val="40000"/>
                    <a:lumOff val="60000"/>
                  </a:schemeClr>
                </a:solidFill>
                <a:latin typeface="Arial" pitchFamily="34" charset="0"/>
                <a:cs typeface="Arial" pitchFamily="34" charset="0"/>
              </a:rPr>
              <a:t>Τα τριπλά θεραπευτικά σχήματα είναι πολύ αποτελεσματικά ΚΑΙ στους ασθενείς που έχουν αποτύχει σε προηγούμενες θεραπείες</a:t>
            </a:r>
            <a:endParaRPr lang="en-US" sz="2400" b="1" baseline="30000" dirty="0">
              <a:solidFill>
                <a:schemeClr val="accent6">
                  <a:lumMod val="40000"/>
                  <a:lumOff val="6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8"/>
          <p:cNvSpPr txBox="1">
            <a:spLocks noChangeArrowheads="1"/>
          </p:cNvSpPr>
          <p:nvPr/>
        </p:nvSpPr>
        <p:spPr bwMode="auto">
          <a:xfrm rot="-5421350">
            <a:off x="-266700" y="3535363"/>
            <a:ext cx="1633537" cy="312738"/>
          </a:xfrm>
          <a:prstGeom prst="rect">
            <a:avLst/>
          </a:prstGeom>
          <a:noFill/>
          <a:ln w="12700">
            <a:noFill/>
            <a:miter lim="800000"/>
            <a:headEnd type="none" w="sm" len="sm"/>
            <a:tailEnd type="none" w="sm" len="sm"/>
          </a:ln>
        </p:spPr>
        <p:txBody>
          <a:bodyPr>
            <a:spAutoFit/>
          </a:bodyPr>
          <a:lstStyle/>
          <a:p>
            <a:pPr algn="ctr">
              <a:lnSpc>
                <a:spcPct val="90000"/>
              </a:lnSpc>
              <a:spcBef>
                <a:spcPct val="35000"/>
              </a:spcBef>
              <a:spcAft>
                <a:spcPct val="25000"/>
              </a:spcAft>
              <a:buClr>
                <a:srgbClr val="FF00FF"/>
              </a:buClr>
              <a:buFont typeface="Arial" charset="0"/>
              <a:buNone/>
            </a:pPr>
            <a:r>
              <a:rPr lang="en-US" altLang="en-US" sz="1600">
                <a:solidFill>
                  <a:srgbClr val="FFFFFF"/>
                </a:solidFill>
              </a:rPr>
              <a:t>SVR (%)</a:t>
            </a:r>
          </a:p>
        </p:txBody>
      </p:sp>
      <p:sp>
        <p:nvSpPr>
          <p:cNvPr id="8196" name="Text Box 12"/>
          <p:cNvSpPr txBox="1">
            <a:spLocks noChangeArrowheads="1"/>
          </p:cNvSpPr>
          <p:nvPr/>
        </p:nvSpPr>
        <p:spPr bwMode="auto">
          <a:xfrm>
            <a:off x="1243013" y="5475288"/>
            <a:ext cx="860425" cy="479425"/>
          </a:xfrm>
          <a:prstGeom prst="rect">
            <a:avLst/>
          </a:prstGeom>
          <a:noFill/>
          <a:ln w="9525">
            <a:noFill/>
            <a:miter lim="800000"/>
            <a:headEnd/>
            <a:tailEnd/>
          </a:ln>
        </p:spPr>
        <p:txBody>
          <a:bodyPr>
            <a:spAutoFit/>
          </a:bodyPr>
          <a:lstStyle/>
          <a:p>
            <a:pPr algn="ctr">
              <a:lnSpc>
                <a:spcPct val="90000"/>
              </a:lnSpc>
              <a:buClr>
                <a:srgbClr val="FF00FF"/>
              </a:buClr>
              <a:buFont typeface="Arial" charset="0"/>
              <a:buNone/>
            </a:pPr>
            <a:r>
              <a:rPr lang="en-US" altLang="en-US" sz="1400">
                <a:solidFill>
                  <a:srgbClr val="FFFFFF"/>
                </a:solidFill>
              </a:rPr>
              <a:t>IFN</a:t>
            </a:r>
          </a:p>
          <a:p>
            <a:pPr algn="ctr">
              <a:lnSpc>
                <a:spcPct val="90000"/>
              </a:lnSpc>
              <a:buClr>
                <a:srgbClr val="FF00FF"/>
              </a:buClr>
              <a:buFont typeface="Arial" charset="0"/>
              <a:buNone/>
            </a:pPr>
            <a:r>
              <a:rPr lang="en-US" altLang="en-US" sz="1400">
                <a:solidFill>
                  <a:srgbClr val="FFFFFF"/>
                </a:solidFill>
              </a:rPr>
              <a:t>6 mos</a:t>
            </a:r>
          </a:p>
        </p:txBody>
      </p:sp>
      <p:sp>
        <p:nvSpPr>
          <p:cNvPr id="8197" name="Text Box 15"/>
          <p:cNvSpPr txBox="1">
            <a:spLocks noChangeArrowheads="1"/>
          </p:cNvSpPr>
          <p:nvPr/>
        </p:nvSpPr>
        <p:spPr bwMode="auto">
          <a:xfrm>
            <a:off x="5829300" y="5459413"/>
            <a:ext cx="1106488" cy="674687"/>
          </a:xfrm>
          <a:prstGeom prst="rect">
            <a:avLst/>
          </a:prstGeom>
          <a:noFill/>
          <a:ln w="9525">
            <a:noFill/>
            <a:miter lim="800000"/>
            <a:headEnd/>
            <a:tailEnd/>
          </a:ln>
        </p:spPr>
        <p:txBody>
          <a:bodyPr>
            <a:spAutoFit/>
          </a:bodyPr>
          <a:lstStyle/>
          <a:p>
            <a:pPr algn="ctr">
              <a:lnSpc>
                <a:spcPct val="90000"/>
              </a:lnSpc>
              <a:buClr>
                <a:srgbClr val="FF00FF"/>
              </a:buClr>
              <a:buFont typeface="Arial" charset="0"/>
              <a:buNone/>
            </a:pPr>
            <a:r>
              <a:rPr lang="en-US" altLang="en-US" sz="1400">
                <a:solidFill>
                  <a:srgbClr val="FFFFFF"/>
                </a:solidFill>
                <a:sym typeface="Symbol" pitchFamily="18" charset="2"/>
              </a:rPr>
              <a:t>PegIFN/ RBV </a:t>
            </a:r>
            <a:br>
              <a:rPr lang="en-US" altLang="en-US" sz="1400">
                <a:solidFill>
                  <a:srgbClr val="FFFFFF"/>
                </a:solidFill>
                <a:sym typeface="Symbol" pitchFamily="18" charset="2"/>
              </a:rPr>
            </a:br>
            <a:r>
              <a:rPr lang="en-US" altLang="en-US" sz="1400">
                <a:solidFill>
                  <a:srgbClr val="FFFFFF"/>
                </a:solidFill>
                <a:sym typeface="Symbol" pitchFamily="18" charset="2"/>
              </a:rPr>
              <a:t>12 mos</a:t>
            </a:r>
          </a:p>
        </p:txBody>
      </p:sp>
      <p:sp>
        <p:nvSpPr>
          <p:cNvPr id="8198" name="Text Box 16"/>
          <p:cNvSpPr txBox="1">
            <a:spLocks noChangeArrowheads="1"/>
          </p:cNvSpPr>
          <p:nvPr/>
        </p:nvSpPr>
        <p:spPr bwMode="auto">
          <a:xfrm>
            <a:off x="2178050" y="5459413"/>
            <a:ext cx="803275" cy="479425"/>
          </a:xfrm>
          <a:prstGeom prst="rect">
            <a:avLst/>
          </a:prstGeom>
          <a:noFill/>
          <a:ln w="9525">
            <a:noFill/>
            <a:miter lim="800000"/>
            <a:headEnd/>
            <a:tailEnd/>
          </a:ln>
        </p:spPr>
        <p:txBody>
          <a:bodyPr wrap="none">
            <a:spAutoFit/>
          </a:bodyPr>
          <a:lstStyle/>
          <a:p>
            <a:pPr algn="ctr">
              <a:lnSpc>
                <a:spcPct val="90000"/>
              </a:lnSpc>
              <a:buClr>
                <a:srgbClr val="FF00FF"/>
              </a:buClr>
              <a:buFont typeface="Arial" charset="0"/>
              <a:buNone/>
            </a:pPr>
            <a:r>
              <a:rPr lang="en-US" altLang="en-US" sz="1400">
                <a:solidFill>
                  <a:srgbClr val="FFFFFF"/>
                </a:solidFill>
              </a:rPr>
              <a:t>IFN</a:t>
            </a:r>
          </a:p>
          <a:p>
            <a:pPr algn="ctr">
              <a:lnSpc>
                <a:spcPct val="90000"/>
              </a:lnSpc>
              <a:buClr>
                <a:srgbClr val="FF00FF"/>
              </a:buClr>
              <a:buFont typeface="Arial" charset="0"/>
              <a:buNone/>
            </a:pPr>
            <a:r>
              <a:rPr lang="en-US" altLang="en-US" sz="1400">
                <a:solidFill>
                  <a:srgbClr val="FFFFFF"/>
                </a:solidFill>
              </a:rPr>
              <a:t>12 mos</a:t>
            </a:r>
          </a:p>
        </p:txBody>
      </p:sp>
      <p:sp>
        <p:nvSpPr>
          <p:cNvPr id="8199" name="Text Box 17"/>
          <p:cNvSpPr txBox="1">
            <a:spLocks noChangeArrowheads="1"/>
          </p:cNvSpPr>
          <p:nvPr/>
        </p:nvSpPr>
        <p:spPr bwMode="auto">
          <a:xfrm>
            <a:off x="3954463" y="5459413"/>
            <a:ext cx="1066800" cy="479425"/>
          </a:xfrm>
          <a:prstGeom prst="rect">
            <a:avLst/>
          </a:prstGeom>
          <a:noFill/>
          <a:ln w="9525">
            <a:noFill/>
            <a:miter lim="800000"/>
            <a:headEnd/>
            <a:tailEnd/>
          </a:ln>
        </p:spPr>
        <p:txBody>
          <a:bodyPr>
            <a:spAutoFit/>
          </a:bodyPr>
          <a:lstStyle/>
          <a:p>
            <a:pPr algn="ctr">
              <a:lnSpc>
                <a:spcPct val="90000"/>
              </a:lnSpc>
              <a:buClr>
                <a:srgbClr val="FF00FF"/>
              </a:buClr>
              <a:buFont typeface="Arial" charset="0"/>
              <a:buNone/>
            </a:pPr>
            <a:r>
              <a:rPr lang="en-US" altLang="en-US" sz="1400">
                <a:solidFill>
                  <a:srgbClr val="FFFFFF"/>
                </a:solidFill>
              </a:rPr>
              <a:t>IFN/RBV</a:t>
            </a:r>
          </a:p>
          <a:p>
            <a:pPr algn="ctr">
              <a:lnSpc>
                <a:spcPct val="90000"/>
              </a:lnSpc>
              <a:buClr>
                <a:srgbClr val="FF00FF"/>
              </a:buClr>
              <a:buFont typeface="Arial" charset="0"/>
              <a:buNone/>
            </a:pPr>
            <a:r>
              <a:rPr lang="en-US" altLang="en-US" sz="1400">
                <a:solidFill>
                  <a:srgbClr val="FFFFFF"/>
                </a:solidFill>
              </a:rPr>
              <a:t>12 mos</a:t>
            </a:r>
          </a:p>
        </p:txBody>
      </p:sp>
      <p:sp>
        <p:nvSpPr>
          <p:cNvPr id="8200" name="Text Box 18"/>
          <p:cNvSpPr txBox="1">
            <a:spLocks noChangeArrowheads="1"/>
          </p:cNvSpPr>
          <p:nvPr/>
        </p:nvSpPr>
        <p:spPr bwMode="auto">
          <a:xfrm>
            <a:off x="5038725" y="5459413"/>
            <a:ext cx="801688" cy="479425"/>
          </a:xfrm>
          <a:prstGeom prst="rect">
            <a:avLst/>
          </a:prstGeom>
          <a:noFill/>
          <a:ln w="9525">
            <a:noFill/>
            <a:miter lim="800000"/>
            <a:headEnd/>
            <a:tailEnd/>
          </a:ln>
        </p:spPr>
        <p:txBody>
          <a:bodyPr wrap="none">
            <a:spAutoFit/>
          </a:bodyPr>
          <a:lstStyle/>
          <a:p>
            <a:pPr algn="ctr">
              <a:lnSpc>
                <a:spcPct val="90000"/>
              </a:lnSpc>
              <a:buClr>
                <a:srgbClr val="FF00FF"/>
              </a:buClr>
              <a:buFont typeface="Arial" charset="0"/>
              <a:buNone/>
            </a:pPr>
            <a:r>
              <a:rPr lang="en-US" altLang="en-US" sz="1400">
                <a:solidFill>
                  <a:srgbClr val="FFFFFF"/>
                </a:solidFill>
              </a:rPr>
              <a:t>PegIFN</a:t>
            </a:r>
          </a:p>
          <a:p>
            <a:pPr algn="ctr">
              <a:lnSpc>
                <a:spcPct val="90000"/>
              </a:lnSpc>
              <a:buClr>
                <a:srgbClr val="FF00FF"/>
              </a:buClr>
              <a:buFont typeface="Arial" charset="0"/>
              <a:buNone/>
            </a:pPr>
            <a:r>
              <a:rPr lang="en-US" altLang="en-US" sz="1400">
                <a:solidFill>
                  <a:srgbClr val="FFFFFF"/>
                </a:solidFill>
              </a:rPr>
              <a:t>12 mos</a:t>
            </a:r>
          </a:p>
        </p:txBody>
      </p:sp>
      <p:sp>
        <p:nvSpPr>
          <p:cNvPr id="8201" name="Rectangle 13"/>
          <p:cNvSpPr>
            <a:spLocks noChangeArrowheads="1"/>
          </p:cNvSpPr>
          <p:nvPr/>
        </p:nvSpPr>
        <p:spPr bwMode="auto">
          <a:xfrm>
            <a:off x="4945063" y="2579688"/>
            <a:ext cx="641350" cy="317500"/>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2001</a:t>
            </a:r>
          </a:p>
        </p:txBody>
      </p:sp>
      <p:sp>
        <p:nvSpPr>
          <p:cNvPr id="8202" name="Line 14"/>
          <p:cNvSpPr>
            <a:spLocks noChangeShapeType="1"/>
          </p:cNvSpPr>
          <p:nvPr/>
        </p:nvSpPr>
        <p:spPr bwMode="auto">
          <a:xfrm flipV="1">
            <a:off x="2005013" y="3265488"/>
            <a:ext cx="1219200" cy="304800"/>
          </a:xfrm>
          <a:prstGeom prst="line">
            <a:avLst/>
          </a:prstGeom>
          <a:noFill/>
          <a:ln w="38100">
            <a:solidFill>
              <a:schemeClr val="tx1"/>
            </a:solidFill>
            <a:round/>
            <a:headEnd/>
            <a:tailEnd type="triangle" w="med" len="med"/>
          </a:ln>
        </p:spPr>
        <p:txBody>
          <a:bodyPr/>
          <a:lstStyle/>
          <a:p>
            <a:endParaRPr lang="en-US">
              <a:solidFill>
                <a:srgbClr val="FFFFFF"/>
              </a:solidFill>
            </a:endParaRPr>
          </a:p>
        </p:txBody>
      </p:sp>
      <p:sp>
        <p:nvSpPr>
          <p:cNvPr id="8203" name="Rectangle 15"/>
          <p:cNvSpPr>
            <a:spLocks noChangeArrowheads="1"/>
          </p:cNvSpPr>
          <p:nvPr/>
        </p:nvSpPr>
        <p:spPr bwMode="auto">
          <a:xfrm>
            <a:off x="3148013" y="3036888"/>
            <a:ext cx="641350" cy="317500"/>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1998</a:t>
            </a:r>
          </a:p>
        </p:txBody>
      </p:sp>
      <p:sp>
        <p:nvSpPr>
          <p:cNvPr id="8204" name="Rectangle 16"/>
          <p:cNvSpPr>
            <a:spLocks noChangeArrowheads="1"/>
          </p:cNvSpPr>
          <p:nvPr/>
        </p:nvSpPr>
        <p:spPr bwMode="auto">
          <a:xfrm>
            <a:off x="6992938" y="2046288"/>
            <a:ext cx="625475" cy="317500"/>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2011</a:t>
            </a:r>
          </a:p>
        </p:txBody>
      </p:sp>
      <p:sp>
        <p:nvSpPr>
          <p:cNvPr id="8205" name="Line 17"/>
          <p:cNvSpPr>
            <a:spLocks noChangeShapeType="1"/>
          </p:cNvSpPr>
          <p:nvPr/>
        </p:nvSpPr>
        <p:spPr bwMode="auto">
          <a:xfrm flipV="1">
            <a:off x="3757613" y="2808288"/>
            <a:ext cx="1219200" cy="304800"/>
          </a:xfrm>
          <a:prstGeom prst="line">
            <a:avLst/>
          </a:prstGeom>
          <a:noFill/>
          <a:ln w="38100">
            <a:solidFill>
              <a:schemeClr val="tx1"/>
            </a:solidFill>
            <a:round/>
            <a:headEnd/>
            <a:tailEnd type="triangle" w="med" len="med"/>
          </a:ln>
        </p:spPr>
        <p:txBody>
          <a:bodyPr/>
          <a:lstStyle/>
          <a:p>
            <a:endParaRPr lang="en-US">
              <a:solidFill>
                <a:srgbClr val="FFFFFF"/>
              </a:solidFill>
            </a:endParaRPr>
          </a:p>
        </p:txBody>
      </p:sp>
      <p:sp>
        <p:nvSpPr>
          <p:cNvPr id="8206" name="Line 18"/>
          <p:cNvSpPr>
            <a:spLocks noChangeShapeType="1"/>
          </p:cNvSpPr>
          <p:nvPr/>
        </p:nvSpPr>
        <p:spPr bwMode="auto">
          <a:xfrm flipV="1">
            <a:off x="5510213" y="2274888"/>
            <a:ext cx="1524000" cy="381000"/>
          </a:xfrm>
          <a:prstGeom prst="line">
            <a:avLst/>
          </a:prstGeom>
          <a:noFill/>
          <a:ln w="38100">
            <a:solidFill>
              <a:schemeClr val="tx1"/>
            </a:solidFill>
            <a:round/>
            <a:headEnd/>
            <a:tailEnd type="triangle" w="med" len="med"/>
          </a:ln>
        </p:spPr>
        <p:txBody>
          <a:bodyPr/>
          <a:lstStyle/>
          <a:p>
            <a:endParaRPr lang="en-US">
              <a:solidFill>
                <a:srgbClr val="FFFFFF"/>
              </a:solidFill>
            </a:endParaRPr>
          </a:p>
        </p:txBody>
      </p:sp>
      <p:sp>
        <p:nvSpPr>
          <p:cNvPr id="8207" name="Rectangle 19"/>
          <p:cNvSpPr>
            <a:spLocks noChangeArrowheads="1"/>
          </p:cNvSpPr>
          <p:nvPr/>
        </p:nvSpPr>
        <p:spPr bwMode="auto">
          <a:xfrm>
            <a:off x="1209675" y="2808288"/>
            <a:ext cx="1133475" cy="534987"/>
          </a:xfrm>
          <a:prstGeom prst="rect">
            <a:avLst/>
          </a:prstGeom>
          <a:noFill/>
          <a:ln w="9525">
            <a:noFill/>
            <a:miter lim="800000"/>
            <a:headEnd/>
            <a:tailEnd/>
          </a:ln>
        </p:spPr>
        <p:txBody>
          <a:bodyPr>
            <a:spAutoFit/>
          </a:bodyPr>
          <a:lstStyle/>
          <a:p>
            <a:pPr>
              <a:lnSpc>
                <a:spcPct val="90000"/>
              </a:lnSpc>
              <a:buClr>
                <a:srgbClr val="FF00FF"/>
              </a:buClr>
              <a:buFont typeface="Arial" charset="0"/>
              <a:buNone/>
            </a:pPr>
            <a:r>
              <a:rPr lang="en-US" altLang="en-US" sz="1600">
                <a:solidFill>
                  <a:srgbClr val="5AAACE"/>
                </a:solidFill>
              </a:rPr>
              <a:t>Standard</a:t>
            </a:r>
          </a:p>
          <a:p>
            <a:pPr algn="ctr">
              <a:lnSpc>
                <a:spcPct val="90000"/>
              </a:lnSpc>
              <a:buClr>
                <a:srgbClr val="FF00FF"/>
              </a:buClr>
              <a:buFont typeface="Arial" charset="0"/>
              <a:buNone/>
            </a:pPr>
            <a:r>
              <a:rPr lang="en-US" altLang="en-US" sz="1600">
                <a:solidFill>
                  <a:srgbClr val="5AAACE"/>
                </a:solidFill>
              </a:rPr>
              <a:t>IFN</a:t>
            </a:r>
          </a:p>
        </p:txBody>
      </p:sp>
      <p:sp>
        <p:nvSpPr>
          <p:cNvPr id="8208" name="Rectangle 20"/>
          <p:cNvSpPr>
            <a:spLocks noChangeArrowheads="1"/>
          </p:cNvSpPr>
          <p:nvPr/>
        </p:nvSpPr>
        <p:spPr bwMode="auto">
          <a:xfrm>
            <a:off x="3195638" y="2627313"/>
            <a:ext cx="633412" cy="317500"/>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rgbClr val="FF00FF"/>
              </a:buClr>
              <a:buFont typeface="Arial" charset="0"/>
              <a:buNone/>
            </a:pPr>
            <a:r>
              <a:rPr lang="en-US" altLang="en-US" sz="1600">
                <a:solidFill>
                  <a:srgbClr val="F6A108"/>
                </a:solidFill>
              </a:rPr>
              <a:t>RBV</a:t>
            </a:r>
          </a:p>
        </p:txBody>
      </p:sp>
      <p:sp>
        <p:nvSpPr>
          <p:cNvPr id="8209" name="Rectangle 21"/>
          <p:cNvSpPr>
            <a:spLocks noChangeArrowheads="1"/>
          </p:cNvSpPr>
          <p:nvPr/>
        </p:nvSpPr>
        <p:spPr bwMode="auto">
          <a:xfrm>
            <a:off x="4779963" y="2198688"/>
            <a:ext cx="890587" cy="314325"/>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rgbClr val="FF00FF"/>
              </a:buClr>
              <a:buFont typeface="Arial" charset="0"/>
              <a:buNone/>
            </a:pPr>
            <a:r>
              <a:rPr lang="en-US" altLang="en-US" sz="1600">
                <a:solidFill>
                  <a:srgbClr val="12AD2B"/>
                </a:solidFill>
              </a:rPr>
              <a:t>PegIFN</a:t>
            </a:r>
          </a:p>
        </p:txBody>
      </p:sp>
      <p:sp>
        <p:nvSpPr>
          <p:cNvPr id="8210" name="Rectangle 22"/>
          <p:cNvSpPr>
            <a:spLocks noChangeArrowheads="1"/>
          </p:cNvSpPr>
          <p:nvPr/>
        </p:nvSpPr>
        <p:spPr bwMode="auto">
          <a:xfrm>
            <a:off x="1422400" y="3479800"/>
            <a:ext cx="641350" cy="317500"/>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1991</a:t>
            </a:r>
          </a:p>
        </p:txBody>
      </p:sp>
      <p:sp>
        <p:nvSpPr>
          <p:cNvPr id="8211" name="Rectangle 23"/>
          <p:cNvSpPr>
            <a:spLocks noChangeArrowheads="1"/>
          </p:cNvSpPr>
          <p:nvPr/>
        </p:nvSpPr>
        <p:spPr bwMode="auto">
          <a:xfrm>
            <a:off x="6937375" y="1741488"/>
            <a:ext cx="742950" cy="317500"/>
          </a:xfrm>
          <a:prstGeom prst="rect">
            <a:avLst/>
          </a:prstGeom>
          <a:noFill/>
          <a:ln w="9525">
            <a:noFill/>
            <a:miter lim="800000"/>
            <a:headEnd/>
            <a:tailEnd/>
          </a:ln>
        </p:spPr>
        <p:txBody>
          <a:bodyPr wrap="none">
            <a:spAutoFit/>
          </a:bodyPr>
          <a:lstStyle/>
          <a:p>
            <a:pPr algn="ctr">
              <a:lnSpc>
                <a:spcPct val="90000"/>
              </a:lnSpc>
              <a:buClr>
                <a:srgbClr val="FF00FF"/>
              </a:buClr>
              <a:buFont typeface="Arial" charset="0"/>
              <a:buNone/>
            </a:pPr>
            <a:r>
              <a:rPr lang="en-US" altLang="en-US" sz="1600">
                <a:solidFill>
                  <a:srgbClr val="F8F45A"/>
                </a:solidFill>
              </a:rPr>
              <a:t>DAAs</a:t>
            </a:r>
          </a:p>
        </p:txBody>
      </p:sp>
      <p:sp>
        <p:nvSpPr>
          <p:cNvPr id="8212" name="Rectangle 24"/>
          <p:cNvSpPr>
            <a:spLocks noChangeArrowheads="1"/>
          </p:cNvSpPr>
          <p:nvPr/>
        </p:nvSpPr>
        <p:spPr bwMode="auto">
          <a:xfrm>
            <a:off x="6924675" y="5475288"/>
            <a:ext cx="850900" cy="674687"/>
          </a:xfrm>
          <a:prstGeom prst="rect">
            <a:avLst/>
          </a:prstGeom>
          <a:noFill/>
          <a:ln w="9525">
            <a:noFill/>
            <a:miter lim="800000"/>
            <a:headEnd/>
            <a:tailEnd/>
          </a:ln>
        </p:spPr>
        <p:txBody>
          <a:bodyPr wrap="none">
            <a:spAutoFit/>
          </a:bodyPr>
          <a:lstStyle/>
          <a:p>
            <a:pPr algn="ctr">
              <a:lnSpc>
                <a:spcPct val="90000"/>
              </a:lnSpc>
              <a:buClr>
                <a:srgbClr val="FF00FF"/>
              </a:buClr>
              <a:buFont typeface="Arial" charset="0"/>
              <a:buNone/>
            </a:pPr>
            <a:r>
              <a:rPr lang="en-US" altLang="en-US" sz="1400">
                <a:solidFill>
                  <a:srgbClr val="FFFFFF"/>
                </a:solidFill>
              </a:rPr>
              <a:t>PegIFN/</a:t>
            </a:r>
          </a:p>
          <a:p>
            <a:pPr algn="ctr">
              <a:lnSpc>
                <a:spcPct val="90000"/>
              </a:lnSpc>
              <a:buClr>
                <a:srgbClr val="FF00FF"/>
              </a:buClr>
              <a:buFont typeface="Arial" charset="0"/>
              <a:buNone/>
            </a:pPr>
            <a:r>
              <a:rPr lang="en-US" altLang="en-US" sz="1400">
                <a:solidFill>
                  <a:srgbClr val="FFFFFF"/>
                </a:solidFill>
              </a:rPr>
              <a:t>RBV/</a:t>
            </a:r>
          </a:p>
          <a:p>
            <a:pPr algn="ctr">
              <a:lnSpc>
                <a:spcPct val="90000"/>
              </a:lnSpc>
              <a:buClr>
                <a:srgbClr val="FF00FF"/>
              </a:buClr>
              <a:buFont typeface="Arial" charset="0"/>
              <a:buNone/>
            </a:pPr>
            <a:r>
              <a:rPr lang="en-US" altLang="en-US" sz="1400">
                <a:solidFill>
                  <a:srgbClr val="FFFFFF"/>
                </a:solidFill>
              </a:rPr>
              <a:t>DAA</a:t>
            </a:r>
          </a:p>
        </p:txBody>
      </p:sp>
      <p:sp>
        <p:nvSpPr>
          <p:cNvPr id="8213" name="Text Box 17"/>
          <p:cNvSpPr txBox="1">
            <a:spLocks noChangeArrowheads="1"/>
          </p:cNvSpPr>
          <p:nvPr/>
        </p:nvSpPr>
        <p:spPr bwMode="auto">
          <a:xfrm>
            <a:off x="3022600" y="5459413"/>
            <a:ext cx="1066800" cy="479425"/>
          </a:xfrm>
          <a:prstGeom prst="rect">
            <a:avLst/>
          </a:prstGeom>
          <a:noFill/>
          <a:ln w="9525">
            <a:noFill/>
            <a:miter lim="800000"/>
            <a:headEnd/>
            <a:tailEnd/>
          </a:ln>
        </p:spPr>
        <p:txBody>
          <a:bodyPr>
            <a:spAutoFit/>
          </a:bodyPr>
          <a:lstStyle/>
          <a:p>
            <a:pPr algn="ctr">
              <a:lnSpc>
                <a:spcPct val="90000"/>
              </a:lnSpc>
              <a:buClr>
                <a:srgbClr val="FF00FF"/>
              </a:buClr>
              <a:buFont typeface="Arial" charset="0"/>
              <a:buNone/>
            </a:pPr>
            <a:r>
              <a:rPr lang="en-US" altLang="en-US" sz="1400">
                <a:solidFill>
                  <a:srgbClr val="FFFFFF"/>
                </a:solidFill>
              </a:rPr>
              <a:t>IFN/RBV</a:t>
            </a:r>
          </a:p>
          <a:p>
            <a:pPr algn="ctr">
              <a:lnSpc>
                <a:spcPct val="90000"/>
              </a:lnSpc>
              <a:buClr>
                <a:srgbClr val="FF00FF"/>
              </a:buClr>
              <a:buFont typeface="Arial" charset="0"/>
              <a:buNone/>
            </a:pPr>
            <a:r>
              <a:rPr lang="en-US" altLang="en-US" sz="1400">
                <a:solidFill>
                  <a:srgbClr val="FFFFFF"/>
                </a:solidFill>
              </a:rPr>
              <a:t>6 mos</a:t>
            </a:r>
          </a:p>
        </p:txBody>
      </p:sp>
      <p:sp>
        <p:nvSpPr>
          <p:cNvPr id="8214" name="Rectangle 6"/>
          <p:cNvSpPr>
            <a:spLocks noChangeArrowheads="1"/>
          </p:cNvSpPr>
          <p:nvPr/>
        </p:nvSpPr>
        <p:spPr bwMode="auto">
          <a:xfrm>
            <a:off x="1495425" y="5199063"/>
            <a:ext cx="381000" cy="209550"/>
          </a:xfrm>
          <a:prstGeom prst="rect">
            <a:avLst/>
          </a:prstGeom>
          <a:solidFill>
            <a:srgbClr val="5AAACE"/>
          </a:solidFill>
          <a:ln w="9525">
            <a:solidFill>
              <a:schemeClr val="bg1"/>
            </a:solidFill>
            <a:miter lim="800000"/>
            <a:headEnd/>
            <a:tailEnd/>
          </a:ln>
        </p:spPr>
        <p:txBody>
          <a:bodyPr/>
          <a:lstStyle/>
          <a:p>
            <a:pPr>
              <a:lnSpc>
                <a:spcPct val="90000"/>
              </a:lnSpc>
              <a:spcBef>
                <a:spcPct val="35000"/>
              </a:spcBef>
              <a:spcAft>
                <a:spcPct val="25000"/>
              </a:spcAft>
              <a:buClr>
                <a:srgbClr val="FF00FF"/>
              </a:buClr>
              <a:buFont typeface="Arial" charset="0"/>
              <a:buNone/>
            </a:pPr>
            <a:endParaRPr lang="en-GB" altLang="en-US">
              <a:solidFill>
                <a:srgbClr val="FFFFFF"/>
              </a:solidFill>
            </a:endParaRPr>
          </a:p>
        </p:txBody>
      </p:sp>
      <p:sp>
        <p:nvSpPr>
          <p:cNvPr id="8215" name="Rectangle 8"/>
          <p:cNvSpPr>
            <a:spLocks noChangeArrowheads="1"/>
          </p:cNvSpPr>
          <p:nvPr/>
        </p:nvSpPr>
        <p:spPr bwMode="auto">
          <a:xfrm>
            <a:off x="2428875" y="4875213"/>
            <a:ext cx="381000" cy="533400"/>
          </a:xfrm>
          <a:prstGeom prst="rect">
            <a:avLst/>
          </a:prstGeom>
          <a:solidFill>
            <a:srgbClr val="5AAACE"/>
          </a:solidFill>
          <a:ln w="9525">
            <a:solidFill>
              <a:schemeClr val="bg1"/>
            </a:solidFill>
            <a:miter lim="800000"/>
            <a:headEnd/>
            <a:tailEnd/>
          </a:ln>
        </p:spPr>
        <p:txBody>
          <a:bodyPr/>
          <a:lstStyle/>
          <a:p>
            <a:pPr>
              <a:lnSpc>
                <a:spcPct val="90000"/>
              </a:lnSpc>
              <a:spcBef>
                <a:spcPct val="35000"/>
              </a:spcBef>
              <a:spcAft>
                <a:spcPct val="25000"/>
              </a:spcAft>
              <a:buClr>
                <a:srgbClr val="FF00FF"/>
              </a:buClr>
              <a:buFont typeface="Arial" charset="0"/>
              <a:buNone/>
            </a:pPr>
            <a:endParaRPr lang="en-GB" altLang="en-US">
              <a:solidFill>
                <a:srgbClr val="FFFFFF"/>
              </a:solidFill>
            </a:endParaRPr>
          </a:p>
        </p:txBody>
      </p:sp>
      <p:sp>
        <p:nvSpPr>
          <p:cNvPr id="8216" name="Rectangle 10"/>
          <p:cNvSpPr>
            <a:spLocks noChangeArrowheads="1"/>
          </p:cNvSpPr>
          <p:nvPr/>
        </p:nvSpPr>
        <p:spPr bwMode="auto">
          <a:xfrm>
            <a:off x="3362325" y="4275138"/>
            <a:ext cx="381000" cy="1133475"/>
          </a:xfrm>
          <a:prstGeom prst="rect">
            <a:avLst/>
          </a:prstGeom>
          <a:solidFill>
            <a:srgbClr val="F6A108"/>
          </a:solidFill>
          <a:ln w="9525">
            <a:solidFill>
              <a:schemeClr val="bg1"/>
            </a:solidFill>
            <a:miter lim="800000"/>
            <a:headEnd/>
            <a:tailEnd/>
          </a:ln>
        </p:spPr>
        <p:txBody>
          <a:bodyPr/>
          <a:lstStyle/>
          <a:p>
            <a:pPr>
              <a:lnSpc>
                <a:spcPct val="90000"/>
              </a:lnSpc>
              <a:spcBef>
                <a:spcPct val="35000"/>
              </a:spcBef>
              <a:spcAft>
                <a:spcPct val="25000"/>
              </a:spcAft>
              <a:buClr>
                <a:srgbClr val="FF00FF"/>
              </a:buClr>
              <a:buFont typeface="Arial" charset="0"/>
              <a:buNone/>
            </a:pPr>
            <a:endParaRPr lang="en-GB" altLang="en-US">
              <a:solidFill>
                <a:srgbClr val="FFFFFF"/>
              </a:solidFill>
            </a:endParaRPr>
          </a:p>
        </p:txBody>
      </p:sp>
      <p:sp>
        <p:nvSpPr>
          <p:cNvPr id="8217" name="Rectangle 12"/>
          <p:cNvSpPr>
            <a:spLocks noChangeArrowheads="1"/>
          </p:cNvSpPr>
          <p:nvPr/>
        </p:nvSpPr>
        <p:spPr bwMode="auto">
          <a:xfrm>
            <a:off x="4295775" y="4008438"/>
            <a:ext cx="381000" cy="1400175"/>
          </a:xfrm>
          <a:prstGeom prst="rect">
            <a:avLst/>
          </a:prstGeom>
          <a:solidFill>
            <a:srgbClr val="F6A108"/>
          </a:solidFill>
          <a:ln w="9525">
            <a:solidFill>
              <a:schemeClr val="bg1"/>
            </a:solidFill>
            <a:miter lim="800000"/>
            <a:headEnd/>
            <a:tailEnd/>
          </a:ln>
        </p:spPr>
        <p:txBody>
          <a:bodyPr/>
          <a:lstStyle/>
          <a:p>
            <a:pPr>
              <a:lnSpc>
                <a:spcPct val="90000"/>
              </a:lnSpc>
              <a:spcBef>
                <a:spcPct val="35000"/>
              </a:spcBef>
              <a:spcAft>
                <a:spcPct val="25000"/>
              </a:spcAft>
              <a:buClr>
                <a:srgbClr val="FF00FF"/>
              </a:buClr>
              <a:buFont typeface="Arial" charset="0"/>
              <a:buNone/>
            </a:pPr>
            <a:endParaRPr lang="en-GB" altLang="en-US">
              <a:solidFill>
                <a:srgbClr val="FFFFFF"/>
              </a:solidFill>
            </a:endParaRPr>
          </a:p>
        </p:txBody>
      </p:sp>
      <p:sp>
        <p:nvSpPr>
          <p:cNvPr id="8218" name="Rectangle 14"/>
          <p:cNvSpPr>
            <a:spLocks noChangeArrowheads="1"/>
          </p:cNvSpPr>
          <p:nvPr/>
        </p:nvSpPr>
        <p:spPr bwMode="auto">
          <a:xfrm>
            <a:off x="5229225" y="4113213"/>
            <a:ext cx="390525" cy="1295400"/>
          </a:xfrm>
          <a:prstGeom prst="rect">
            <a:avLst/>
          </a:prstGeom>
          <a:solidFill>
            <a:srgbClr val="12AD2B"/>
          </a:solidFill>
          <a:ln w="9525">
            <a:solidFill>
              <a:schemeClr val="bg1"/>
            </a:solidFill>
            <a:miter lim="800000"/>
            <a:headEnd/>
            <a:tailEnd/>
          </a:ln>
        </p:spPr>
        <p:txBody>
          <a:bodyPr/>
          <a:lstStyle/>
          <a:p>
            <a:pPr>
              <a:lnSpc>
                <a:spcPct val="90000"/>
              </a:lnSpc>
              <a:spcBef>
                <a:spcPct val="35000"/>
              </a:spcBef>
              <a:spcAft>
                <a:spcPct val="25000"/>
              </a:spcAft>
              <a:buClr>
                <a:srgbClr val="FF00FF"/>
              </a:buClr>
              <a:buFont typeface="Arial" charset="0"/>
              <a:buNone/>
            </a:pPr>
            <a:endParaRPr lang="en-GB" altLang="en-US">
              <a:solidFill>
                <a:srgbClr val="FFFFFF"/>
              </a:solidFill>
            </a:endParaRPr>
          </a:p>
        </p:txBody>
      </p:sp>
      <p:sp>
        <p:nvSpPr>
          <p:cNvPr id="8219" name="Rectangle 16"/>
          <p:cNvSpPr>
            <a:spLocks noChangeArrowheads="1"/>
          </p:cNvSpPr>
          <p:nvPr/>
        </p:nvSpPr>
        <p:spPr bwMode="auto">
          <a:xfrm>
            <a:off x="6162675" y="3579813"/>
            <a:ext cx="390525" cy="1828800"/>
          </a:xfrm>
          <a:prstGeom prst="rect">
            <a:avLst/>
          </a:prstGeom>
          <a:solidFill>
            <a:srgbClr val="12AD2B"/>
          </a:solidFill>
          <a:ln w="9525">
            <a:solidFill>
              <a:schemeClr val="bg1"/>
            </a:solidFill>
            <a:miter lim="800000"/>
            <a:headEnd/>
            <a:tailEnd/>
          </a:ln>
        </p:spPr>
        <p:txBody>
          <a:bodyPr/>
          <a:lstStyle/>
          <a:p>
            <a:pPr>
              <a:lnSpc>
                <a:spcPct val="90000"/>
              </a:lnSpc>
              <a:spcBef>
                <a:spcPct val="35000"/>
              </a:spcBef>
              <a:spcAft>
                <a:spcPct val="25000"/>
              </a:spcAft>
              <a:buClr>
                <a:srgbClr val="FF00FF"/>
              </a:buClr>
              <a:buFont typeface="Arial" charset="0"/>
              <a:buNone/>
            </a:pPr>
            <a:endParaRPr lang="en-GB" altLang="en-US">
              <a:solidFill>
                <a:srgbClr val="FFFFFF"/>
              </a:solidFill>
            </a:endParaRPr>
          </a:p>
        </p:txBody>
      </p:sp>
      <p:sp>
        <p:nvSpPr>
          <p:cNvPr id="8220" name="Rectangle 18"/>
          <p:cNvSpPr>
            <a:spLocks noChangeArrowheads="1"/>
          </p:cNvSpPr>
          <p:nvPr/>
        </p:nvSpPr>
        <p:spPr bwMode="auto">
          <a:xfrm>
            <a:off x="7105650" y="3084513"/>
            <a:ext cx="381000" cy="2324100"/>
          </a:xfrm>
          <a:prstGeom prst="rect">
            <a:avLst/>
          </a:prstGeom>
          <a:solidFill>
            <a:srgbClr val="F8F45A"/>
          </a:solidFill>
          <a:ln w="9525">
            <a:solidFill>
              <a:schemeClr val="bg1"/>
            </a:solidFill>
            <a:miter lim="800000"/>
            <a:headEnd/>
            <a:tailEnd/>
          </a:ln>
        </p:spPr>
        <p:txBody>
          <a:bodyPr/>
          <a:lstStyle/>
          <a:p>
            <a:pPr>
              <a:lnSpc>
                <a:spcPct val="90000"/>
              </a:lnSpc>
              <a:spcBef>
                <a:spcPct val="35000"/>
              </a:spcBef>
              <a:spcAft>
                <a:spcPct val="25000"/>
              </a:spcAft>
              <a:buClr>
                <a:srgbClr val="FF00FF"/>
              </a:buClr>
              <a:buFont typeface="Arial" charset="0"/>
              <a:buNone/>
            </a:pPr>
            <a:endParaRPr lang="en-GB" altLang="en-US">
              <a:solidFill>
                <a:srgbClr val="FFFFFF"/>
              </a:solidFill>
            </a:endParaRPr>
          </a:p>
        </p:txBody>
      </p:sp>
      <p:sp>
        <p:nvSpPr>
          <p:cNvPr id="8221" name="Rectangle 24"/>
          <p:cNvSpPr>
            <a:spLocks noChangeArrowheads="1"/>
          </p:cNvSpPr>
          <p:nvPr/>
        </p:nvSpPr>
        <p:spPr bwMode="auto">
          <a:xfrm>
            <a:off x="1612900" y="4945063"/>
            <a:ext cx="114300" cy="225425"/>
          </a:xfrm>
          <a:prstGeom prst="rect">
            <a:avLst/>
          </a:prstGeom>
          <a:noFill/>
          <a:ln w="9525">
            <a:noFill/>
            <a:miter lim="800000"/>
            <a:headEnd/>
            <a:tailEnd/>
          </a:ln>
        </p:spPr>
        <p:txBody>
          <a:bodyPr wrap="none" lIns="0" tIns="0" rIns="0" bIns="0">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6</a:t>
            </a:r>
            <a:endParaRPr lang="en-US" altLang="en-US">
              <a:solidFill>
                <a:srgbClr val="FFFFFF"/>
              </a:solidFill>
            </a:endParaRPr>
          </a:p>
        </p:txBody>
      </p:sp>
      <p:sp>
        <p:nvSpPr>
          <p:cNvPr id="8222" name="Rectangle 25"/>
          <p:cNvSpPr>
            <a:spLocks noChangeArrowheads="1"/>
          </p:cNvSpPr>
          <p:nvPr/>
        </p:nvSpPr>
        <p:spPr bwMode="auto">
          <a:xfrm>
            <a:off x="2490788" y="4595813"/>
            <a:ext cx="228600" cy="225425"/>
          </a:xfrm>
          <a:prstGeom prst="rect">
            <a:avLst/>
          </a:prstGeom>
          <a:noFill/>
          <a:ln w="9525">
            <a:noFill/>
            <a:miter lim="800000"/>
            <a:headEnd/>
            <a:tailEnd/>
          </a:ln>
        </p:spPr>
        <p:txBody>
          <a:bodyPr wrap="none" lIns="0" tIns="0" rIns="0" bIns="0">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16</a:t>
            </a:r>
            <a:endParaRPr lang="en-US" altLang="en-US">
              <a:solidFill>
                <a:srgbClr val="FFFFFF"/>
              </a:solidFill>
            </a:endParaRPr>
          </a:p>
        </p:txBody>
      </p:sp>
      <p:sp>
        <p:nvSpPr>
          <p:cNvPr id="8223" name="Rectangle 26"/>
          <p:cNvSpPr>
            <a:spLocks noChangeArrowheads="1"/>
          </p:cNvSpPr>
          <p:nvPr/>
        </p:nvSpPr>
        <p:spPr bwMode="auto">
          <a:xfrm>
            <a:off x="3425825" y="3998913"/>
            <a:ext cx="228600" cy="225425"/>
          </a:xfrm>
          <a:prstGeom prst="rect">
            <a:avLst/>
          </a:prstGeom>
          <a:noFill/>
          <a:ln w="9525">
            <a:noFill/>
            <a:miter lim="800000"/>
            <a:headEnd/>
            <a:tailEnd/>
          </a:ln>
        </p:spPr>
        <p:txBody>
          <a:bodyPr wrap="none" lIns="0" tIns="0" rIns="0" bIns="0">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34</a:t>
            </a:r>
            <a:endParaRPr lang="en-US" altLang="en-US">
              <a:solidFill>
                <a:srgbClr val="FFFFFF"/>
              </a:solidFill>
            </a:endParaRPr>
          </a:p>
        </p:txBody>
      </p:sp>
      <p:sp>
        <p:nvSpPr>
          <p:cNvPr id="8224" name="Rectangle 27"/>
          <p:cNvSpPr>
            <a:spLocks noChangeArrowheads="1"/>
          </p:cNvSpPr>
          <p:nvPr/>
        </p:nvSpPr>
        <p:spPr bwMode="auto">
          <a:xfrm>
            <a:off x="4360863" y="3733800"/>
            <a:ext cx="228600" cy="225425"/>
          </a:xfrm>
          <a:prstGeom prst="rect">
            <a:avLst/>
          </a:prstGeom>
          <a:noFill/>
          <a:ln w="9525">
            <a:noFill/>
            <a:miter lim="800000"/>
            <a:headEnd/>
            <a:tailEnd/>
          </a:ln>
        </p:spPr>
        <p:txBody>
          <a:bodyPr wrap="none" lIns="0" tIns="0" rIns="0" bIns="0">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42</a:t>
            </a:r>
            <a:endParaRPr lang="en-US" altLang="en-US">
              <a:solidFill>
                <a:srgbClr val="FFFFFF"/>
              </a:solidFill>
            </a:endParaRPr>
          </a:p>
        </p:txBody>
      </p:sp>
      <p:sp>
        <p:nvSpPr>
          <p:cNvPr id="8225" name="Rectangle 28"/>
          <p:cNvSpPr>
            <a:spLocks noChangeArrowheads="1"/>
          </p:cNvSpPr>
          <p:nvPr/>
        </p:nvSpPr>
        <p:spPr bwMode="auto">
          <a:xfrm>
            <a:off x="5295900" y="3833813"/>
            <a:ext cx="228600" cy="225425"/>
          </a:xfrm>
          <a:prstGeom prst="rect">
            <a:avLst/>
          </a:prstGeom>
          <a:noFill/>
          <a:ln w="9525">
            <a:noFill/>
            <a:miter lim="800000"/>
            <a:headEnd/>
            <a:tailEnd/>
          </a:ln>
        </p:spPr>
        <p:txBody>
          <a:bodyPr wrap="none" lIns="0" tIns="0" rIns="0" bIns="0">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39</a:t>
            </a:r>
            <a:endParaRPr lang="en-US" altLang="en-US">
              <a:solidFill>
                <a:srgbClr val="FFFFFF"/>
              </a:solidFill>
            </a:endParaRPr>
          </a:p>
        </p:txBody>
      </p:sp>
      <p:sp>
        <p:nvSpPr>
          <p:cNvPr id="8226" name="Rectangle 29"/>
          <p:cNvSpPr>
            <a:spLocks noChangeArrowheads="1"/>
          </p:cNvSpPr>
          <p:nvPr/>
        </p:nvSpPr>
        <p:spPr bwMode="auto">
          <a:xfrm>
            <a:off x="6230938" y="3303588"/>
            <a:ext cx="228600" cy="225425"/>
          </a:xfrm>
          <a:prstGeom prst="rect">
            <a:avLst/>
          </a:prstGeom>
          <a:noFill/>
          <a:ln w="9525">
            <a:noFill/>
            <a:miter lim="800000"/>
            <a:headEnd/>
            <a:tailEnd/>
          </a:ln>
        </p:spPr>
        <p:txBody>
          <a:bodyPr wrap="none" lIns="0" tIns="0" rIns="0" bIns="0">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55</a:t>
            </a:r>
            <a:endParaRPr lang="en-US" altLang="en-US">
              <a:solidFill>
                <a:srgbClr val="FFFFFF"/>
              </a:solidFill>
            </a:endParaRPr>
          </a:p>
        </p:txBody>
      </p:sp>
      <p:sp>
        <p:nvSpPr>
          <p:cNvPr id="8227" name="Rectangle 30"/>
          <p:cNvSpPr>
            <a:spLocks noChangeArrowheads="1"/>
          </p:cNvSpPr>
          <p:nvPr/>
        </p:nvSpPr>
        <p:spPr bwMode="auto">
          <a:xfrm>
            <a:off x="7129463" y="2851150"/>
            <a:ext cx="347662" cy="220663"/>
          </a:xfrm>
          <a:prstGeom prst="rect">
            <a:avLst/>
          </a:prstGeom>
          <a:noFill/>
          <a:ln w="9525">
            <a:noFill/>
            <a:miter lim="800000"/>
            <a:headEnd/>
            <a:tailEnd/>
          </a:ln>
        </p:spPr>
        <p:txBody>
          <a:bodyPr wrap="none" lIns="0" tIns="0" rIns="0" bIns="0">
            <a:spAutoFit/>
          </a:bodyPr>
          <a:lstStyle/>
          <a:p>
            <a:pPr algn="ctr">
              <a:lnSpc>
                <a:spcPct val="90000"/>
              </a:lnSpc>
              <a:spcBef>
                <a:spcPct val="35000"/>
              </a:spcBef>
              <a:spcAft>
                <a:spcPct val="25000"/>
              </a:spcAft>
              <a:buClr>
                <a:srgbClr val="FF00FF"/>
              </a:buClr>
              <a:buFont typeface="Arial" charset="0"/>
              <a:buNone/>
            </a:pPr>
            <a:r>
              <a:rPr lang="en-US" altLang="en-US" sz="1600">
                <a:solidFill>
                  <a:srgbClr val="FFFFFF"/>
                </a:solidFill>
              </a:rPr>
              <a:t>70+</a:t>
            </a:r>
            <a:endParaRPr lang="en-US" altLang="en-US">
              <a:solidFill>
                <a:srgbClr val="FFFFFF"/>
              </a:solidFill>
            </a:endParaRPr>
          </a:p>
        </p:txBody>
      </p:sp>
      <p:sp>
        <p:nvSpPr>
          <p:cNvPr id="8228" name="Rectangle 31"/>
          <p:cNvSpPr>
            <a:spLocks noChangeArrowheads="1"/>
          </p:cNvSpPr>
          <p:nvPr/>
        </p:nvSpPr>
        <p:spPr bwMode="auto">
          <a:xfrm>
            <a:off x="984250" y="5294313"/>
            <a:ext cx="114300" cy="222250"/>
          </a:xfrm>
          <a:prstGeom prst="rect">
            <a:avLst/>
          </a:prstGeom>
          <a:noFill/>
          <a:ln w="9525">
            <a:noFill/>
            <a:miter lim="800000"/>
            <a:headEnd/>
            <a:tailEnd/>
          </a:ln>
        </p:spPr>
        <p:txBody>
          <a:bodyPr wrap="none" lIns="0" tIns="0" rIns="0" bIns="0">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0</a:t>
            </a:r>
          </a:p>
        </p:txBody>
      </p:sp>
      <p:sp>
        <p:nvSpPr>
          <p:cNvPr id="8229" name="Rectangle 32"/>
          <p:cNvSpPr>
            <a:spLocks noChangeArrowheads="1"/>
          </p:cNvSpPr>
          <p:nvPr/>
        </p:nvSpPr>
        <p:spPr bwMode="auto">
          <a:xfrm>
            <a:off x="871538" y="4630738"/>
            <a:ext cx="227012" cy="222250"/>
          </a:xfrm>
          <a:prstGeom prst="rect">
            <a:avLst/>
          </a:prstGeom>
          <a:noFill/>
          <a:ln w="9525">
            <a:noFill/>
            <a:miter lim="800000"/>
            <a:headEnd/>
            <a:tailEnd/>
          </a:ln>
        </p:spPr>
        <p:txBody>
          <a:bodyPr wrap="none" lIns="0" tIns="0" rIns="0" bIns="0">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20</a:t>
            </a:r>
          </a:p>
        </p:txBody>
      </p:sp>
      <p:sp>
        <p:nvSpPr>
          <p:cNvPr id="8230" name="Rectangle 33"/>
          <p:cNvSpPr>
            <a:spLocks noChangeArrowheads="1"/>
          </p:cNvSpPr>
          <p:nvPr/>
        </p:nvSpPr>
        <p:spPr bwMode="auto">
          <a:xfrm>
            <a:off x="871538" y="3968750"/>
            <a:ext cx="227012" cy="222250"/>
          </a:xfrm>
          <a:prstGeom prst="rect">
            <a:avLst/>
          </a:prstGeom>
          <a:noFill/>
          <a:ln w="9525">
            <a:noFill/>
            <a:miter lim="800000"/>
            <a:headEnd/>
            <a:tailEnd/>
          </a:ln>
        </p:spPr>
        <p:txBody>
          <a:bodyPr wrap="none" lIns="0" tIns="0" rIns="0" bIns="0">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40</a:t>
            </a:r>
          </a:p>
        </p:txBody>
      </p:sp>
      <p:sp>
        <p:nvSpPr>
          <p:cNvPr id="8231" name="Rectangle 34"/>
          <p:cNvSpPr>
            <a:spLocks noChangeArrowheads="1"/>
          </p:cNvSpPr>
          <p:nvPr/>
        </p:nvSpPr>
        <p:spPr bwMode="auto">
          <a:xfrm>
            <a:off x="871538" y="3305175"/>
            <a:ext cx="227012" cy="222250"/>
          </a:xfrm>
          <a:prstGeom prst="rect">
            <a:avLst/>
          </a:prstGeom>
          <a:noFill/>
          <a:ln w="9525">
            <a:noFill/>
            <a:miter lim="800000"/>
            <a:headEnd/>
            <a:tailEnd/>
          </a:ln>
        </p:spPr>
        <p:txBody>
          <a:bodyPr wrap="none" lIns="0" tIns="0" rIns="0" bIns="0">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60</a:t>
            </a:r>
          </a:p>
        </p:txBody>
      </p:sp>
      <p:sp>
        <p:nvSpPr>
          <p:cNvPr id="8232" name="Rectangle 35"/>
          <p:cNvSpPr>
            <a:spLocks noChangeArrowheads="1"/>
          </p:cNvSpPr>
          <p:nvPr/>
        </p:nvSpPr>
        <p:spPr bwMode="auto">
          <a:xfrm>
            <a:off x="871538" y="2643188"/>
            <a:ext cx="227012" cy="222250"/>
          </a:xfrm>
          <a:prstGeom prst="rect">
            <a:avLst/>
          </a:prstGeom>
          <a:noFill/>
          <a:ln w="9525">
            <a:noFill/>
            <a:miter lim="800000"/>
            <a:headEnd/>
            <a:tailEnd/>
          </a:ln>
        </p:spPr>
        <p:txBody>
          <a:bodyPr wrap="none" lIns="0" tIns="0" rIns="0" bIns="0">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80</a:t>
            </a:r>
          </a:p>
        </p:txBody>
      </p:sp>
      <p:sp>
        <p:nvSpPr>
          <p:cNvPr id="8233" name="Rectangle 36"/>
          <p:cNvSpPr>
            <a:spLocks noChangeArrowheads="1"/>
          </p:cNvSpPr>
          <p:nvPr/>
        </p:nvSpPr>
        <p:spPr bwMode="auto">
          <a:xfrm>
            <a:off x="757238" y="1979613"/>
            <a:ext cx="341312" cy="222250"/>
          </a:xfrm>
          <a:prstGeom prst="rect">
            <a:avLst/>
          </a:prstGeom>
          <a:noFill/>
          <a:ln w="9525">
            <a:noFill/>
            <a:miter lim="800000"/>
            <a:headEnd/>
            <a:tailEnd/>
          </a:ln>
        </p:spPr>
        <p:txBody>
          <a:bodyPr wrap="none" lIns="0" tIns="0" rIns="0" bIns="0">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100</a:t>
            </a:r>
          </a:p>
        </p:txBody>
      </p:sp>
      <p:cxnSp>
        <p:nvCxnSpPr>
          <p:cNvPr id="8234" name="Straight Connector 49"/>
          <p:cNvCxnSpPr>
            <a:cxnSpLocks noChangeShapeType="1"/>
          </p:cNvCxnSpPr>
          <p:nvPr/>
        </p:nvCxnSpPr>
        <p:spPr bwMode="auto">
          <a:xfrm flipH="1" flipV="1">
            <a:off x="1212850" y="2079625"/>
            <a:ext cx="0" cy="3319463"/>
          </a:xfrm>
          <a:prstGeom prst="line">
            <a:avLst/>
          </a:prstGeom>
          <a:noFill/>
          <a:ln w="28575">
            <a:solidFill>
              <a:schemeClr val="tx1"/>
            </a:solidFill>
            <a:round/>
            <a:headEnd/>
            <a:tailEnd/>
          </a:ln>
        </p:spPr>
      </p:cxnSp>
      <p:cxnSp>
        <p:nvCxnSpPr>
          <p:cNvPr id="8235" name="Straight Connector 51"/>
          <p:cNvCxnSpPr>
            <a:cxnSpLocks noChangeShapeType="1"/>
          </p:cNvCxnSpPr>
          <p:nvPr/>
        </p:nvCxnSpPr>
        <p:spPr bwMode="auto">
          <a:xfrm flipV="1">
            <a:off x="1147763" y="2097088"/>
            <a:ext cx="63500" cy="0"/>
          </a:xfrm>
          <a:prstGeom prst="line">
            <a:avLst/>
          </a:prstGeom>
          <a:noFill/>
          <a:ln w="28575">
            <a:solidFill>
              <a:schemeClr val="tx1"/>
            </a:solidFill>
            <a:round/>
            <a:headEnd/>
            <a:tailEnd/>
          </a:ln>
        </p:spPr>
      </p:cxnSp>
      <p:cxnSp>
        <p:nvCxnSpPr>
          <p:cNvPr id="8236" name="Straight Connector 52"/>
          <p:cNvCxnSpPr>
            <a:cxnSpLocks noChangeShapeType="1"/>
          </p:cNvCxnSpPr>
          <p:nvPr/>
        </p:nvCxnSpPr>
        <p:spPr bwMode="auto">
          <a:xfrm flipV="1">
            <a:off x="1147763" y="2743200"/>
            <a:ext cx="63500" cy="0"/>
          </a:xfrm>
          <a:prstGeom prst="line">
            <a:avLst/>
          </a:prstGeom>
          <a:noFill/>
          <a:ln w="28575">
            <a:solidFill>
              <a:schemeClr val="tx1"/>
            </a:solidFill>
            <a:round/>
            <a:headEnd/>
            <a:tailEnd/>
          </a:ln>
        </p:spPr>
      </p:cxnSp>
      <p:cxnSp>
        <p:nvCxnSpPr>
          <p:cNvPr id="8237" name="Straight Connector 53"/>
          <p:cNvCxnSpPr>
            <a:cxnSpLocks noChangeShapeType="1"/>
          </p:cNvCxnSpPr>
          <p:nvPr/>
        </p:nvCxnSpPr>
        <p:spPr bwMode="auto">
          <a:xfrm flipV="1">
            <a:off x="1147763" y="3405188"/>
            <a:ext cx="63500" cy="0"/>
          </a:xfrm>
          <a:prstGeom prst="line">
            <a:avLst/>
          </a:prstGeom>
          <a:noFill/>
          <a:ln w="28575">
            <a:solidFill>
              <a:schemeClr val="tx1"/>
            </a:solidFill>
            <a:round/>
            <a:headEnd/>
            <a:tailEnd/>
          </a:ln>
        </p:spPr>
      </p:cxnSp>
      <p:cxnSp>
        <p:nvCxnSpPr>
          <p:cNvPr id="8238" name="Straight Connector 54"/>
          <p:cNvCxnSpPr>
            <a:cxnSpLocks noChangeShapeType="1"/>
          </p:cNvCxnSpPr>
          <p:nvPr/>
        </p:nvCxnSpPr>
        <p:spPr bwMode="auto">
          <a:xfrm flipV="1">
            <a:off x="1147763" y="4068763"/>
            <a:ext cx="63500" cy="0"/>
          </a:xfrm>
          <a:prstGeom prst="line">
            <a:avLst/>
          </a:prstGeom>
          <a:noFill/>
          <a:ln w="28575">
            <a:solidFill>
              <a:schemeClr val="tx1"/>
            </a:solidFill>
            <a:round/>
            <a:headEnd/>
            <a:tailEnd/>
          </a:ln>
        </p:spPr>
      </p:cxnSp>
      <p:cxnSp>
        <p:nvCxnSpPr>
          <p:cNvPr id="8239" name="Straight Connector 55"/>
          <p:cNvCxnSpPr>
            <a:cxnSpLocks noChangeShapeType="1"/>
          </p:cNvCxnSpPr>
          <p:nvPr/>
        </p:nvCxnSpPr>
        <p:spPr bwMode="auto">
          <a:xfrm flipV="1">
            <a:off x="1147763" y="4745038"/>
            <a:ext cx="63500" cy="0"/>
          </a:xfrm>
          <a:prstGeom prst="line">
            <a:avLst/>
          </a:prstGeom>
          <a:noFill/>
          <a:ln w="28575">
            <a:solidFill>
              <a:schemeClr val="tx1"/>
            </a:solidFill>
            <a:round/>
            <a:headEnd/>
            <a:tailEnd/>
          </a:ln>
        </p:spPr>
      </p:cxnSp>
      <p:cxnSp>
        <p:nvCxnSpPr>
          <p:cNvPr id="8240" name="Straight Connector 56"/>
          <p:cNvCxnSpPr>
            <a:cxnSpLocks noChangeShapeType="1"/>
          </p:cNvCxnSpPr>
          <p:nvPr/>
        </p:nvCxnSpPr>
        <p:spPr bwMode="auto">
          <a:xfrm flipV="1">
            <a:off x="1147763" y="5391150"/>
            <a:ext cx="63500" cy="0"/>
          </a:xfrm>
          <a:prstGeom prst="line">
            <a:avLst/>
          </a:prstGeom>
          <a:noFill/>
          <a:ln w="28575">
            <a:solidFill>
              <a:schemeClr val="tx1"/>
            </a:solidFill>
            <a:round/>
            <a:headEnd/>
            <a:tailEnd/>
          </a:ln>
        </p:spPr>
      </p:cxnSp>
      <p:cxnSp>
        <p:nvCxnSpPr>
          <p:cNvPr id="8241" name="Straight Connector 57"/>
          <p:cNvCxnSpPr>
            <a:cxnSpLocks noChangeShapeType="1"/>
          </p:cNvCxnSpPr>
          <p:nvPr/>
        </p:nvCxnSpPr>
        <p:spPr bwMode="auto">
          <a:xfrm rot="5400000" flipV="1">
            <a:off x="1180306" y="5430044"/>
            <a:ext cx="65088" cy="0"/>
          </a:xfrm>
          <a:prstGeom prst="line">
            <a:avLst/>
          </a:prstGeom>
          <a:noFill/>
          <a:ln w="28575">
            <a:solidFill>
              <a:schemeClr val="tx1"/>
            </a:solidFill>
            <a:round/>
            <a:headEnd/>
            <a:tailEnd/>
          </a:ln>
        </p:spPr>
      </p:cxnSp>
      <p:cxnSp>
        <p:nvCxnSpPr>
          <p:cNvPr id="8242" name="Straight Connector 58"/>
          <p:cNvCxnSpPr>
            <a:cxnSpLocks noChangeShapeType="1"/>
          </p:cNvCxnSpPr>
          <p:nvPr/>
        </p:nvCxnSpPr>
        <p:spPr bwMode="auto">
          <a:xfrm rot="5400000" flipV="1">
            <a:off x="2069306" y="5430044"/>
            <a:ext cx="65088" cy="0"/>
          </a:xfrm>
          <a:prstGeom prst="line">
            <a:avLst/>
          </a:prstGeom>
          <a:noFill/>
          <a:ln w="28575">
            <a:solidFill>
              <a:schemeClr val="tx1"/>
            </a:solidFill>
            <a:round/>
            <a:headEnd/>
            <a:tailEnd/>
          </a:ln>
        </p:spPr>
      </p:cxnSp>
      <p:cxnSp>
        <p:nvCxnSpPr>
          <p:cNvPr id="8243" name="Straight Connector 59"/>
          <p:cNvCxnSpPr>
            <a:cxnSpLocks noChangeShapeType="1"/>
          </p:cNvCxnSpPr>
          <p:nvPr/>
        </p:nvCxnSpPr>
        <p:spPr bwMode="auto">
          <a:xfrm rot="5400000" flipV="1">
            <a:off x="3048794" y="5430044"/>
            <a:ext cx="65088" cy="0"/>
          </a:xfrm>
          <a:prstGeom prst="line">
            <a:avLst/>
          </a:prstGeom>
          <a:noFill/>
          <a:ln w="28575">
            <a:solidFill>
              <a:schemeClr val="tx1"/>
            </a:solidFill>
            <a:round/>
            <a:headEnd/>
            <a:tailEnd/>
          </a:ln>
        </p:spPr>
      </p:cxnSp>
      <p:cxnSp>
        <p:nvCxnSpPr>
          <p:cNvPr id="8244" name="Straight Connector 60"/>
          <p:cNvCxnSpPr>
            <a:cxnSpLocks noChangeShapeType="1"/>
          </p:cNvCxnSpPr>
          <p:nvPr/>
        </p:nvCxnSpPr>
        <p:spPr bwMode="auto">
          <a:xfrm rot="5400000" flipV="1">
            <a:off x="3988594" y="5430044"/>
            <a:ext cx="65088" cy="0"/>
          </a:xfrm>
          <a:prstGeom prst="line">
            <a:avLst/>
          </a:prstGeom>
          <a:noFill/>
          <a:ln w="28575">
            <a:solidFill>
              <a:schemeClr val="tx1"/>
            </a:solidFill>
            <a:round/>
            <a:headEnd/>
            <a:tailEnd/>
          </a:ln>
        </p:spPr>
      </p:cxnSp>
      <p:cxnSp>
        <p:nvCxnSpPr>
          <p:cNvPr id="8245" name="Straight Connector 61"/>
          <p:cNvCxnSpPr>
            <a:cxnSpLocks noChangeShapeType="1"/>
          </p:cNvCxnSpPr>
          <p:nvPr/>
        </p:nvCxnSpPr>
        <p:spPr bwMode="auto">
          <a:xfrm rot="5400000" flipV="1">
            <a:off x="4907756" y="5430044"/>
            <a:ext cx="65088" cy="0"/>
          </a:xfrm>
          <a:prstGeom prst="line">
            <a:avLst/>
          </a:prstGeom>
          <a:noFill/>
          <a:ln w="28575">
            <a:solidFill>
              <a:schemeClr val="tx1"/>
            </a:solidFill>
            <a:round/>
            <a:headEnd/>
            <a:tailEnd/>
          </a:ln>
        </p:spPr>
      </p:cxnSp>
      <p:cxnSp>
        <p:nvCxnSpPr>
          <p:cNvPr id="8246" name="Straight Connector 62"/>
          <p:cNvCxnSpPr>
            <a:cxnSpLocks noChangeShapeType="1"/>
          </p:cNvCxnSpPr>
          <p:nvPr/>
        </p:nvCxnSpPr>
        <p:spPr bwMode="auto">
          <a:xfrm rot="5400000" flipV="1">
            <a:off x="5857081" y="5430044"/>
            <a:ext cx="65088" cy="0"/>
          </a:xfrm>
          <a:prstGeom prst="line">
            <a:avLst/>
          </a:prstGeom>
          <a:noFill/>
          <a:ln w="28575">
            <a:solidFill>
              <a:schemeClr val="tx1"/>
            </a:solidFill>
            <a:round/>
            <a:headEnd/>
            <a:tailEnd/>
          </a:ln>
        </p:spPr>
      </p:cxnSp>
      <p:cxnSp>
        <p:nvCxnSpPr>
          <p:cNvPr id="8247" name="Straight Connector 63"/>
          <p:cNvCxnSpPr>
            <a:cxnSpLocks noChangeShapeType="1"/>
          </p:cNvCxnSpPr>
          <p:nvPr/>
        </p:nvCxnSpPr>
        <p:spPr bwMode="auto">
          <a:xfrm rot="5400000" flipV="1">
            <a:off x="6796881" y="5430044"/>
            <a:ext cx="65088" cy="0"/>
          </a:xfrm>
          <a:prstGeom prst="line">
            <a:avLst/>
          </a:prstGeom>
          <a:noFill/>
          <a:ln w="28575">
            <a:solidFill>
              <a:schemeClr val="tx1"/>
            </a:solidFill>
            <a:round/>
            <a:headEnd/>
            <a:tailEnd/>
          </a:ln>
        </p:spPr>
      </p:cxnSp>
      <p:cxnSp>
        <p:nvCxnSpPr>
          <p:cNvPr id="8248" name="Straight Connector 64"/>
          <p:cNvCxnSpPr>
            <a:cxnSpLocks noChangeShapeType="1"/>
          </p:cNvCxnSpPr>
          <p:nvPr/>
        </p:nvCxnSpPr>
        <p:spPr bwMode="auto">
          <a:xfrm rot="5400000" flipV="1">
            <a:off x="7723981" y="5430044"/>
            <a:ext cx="65088" cy="0"/>
          </a:xfrm>
          <a:prstGeom prst="line">
            <a:avLst/>
          </a:prstGeom>
          <a:noFill/>
          <a:ln w="28575">
            <a:solidFill>
              <a:schemeClr val="tx1"/>
            </a:solidFill>
            <a:round/>
            <a:headEnd/>
            <a:tailEnd/>
          </a:ln>
        </p:spPr>
      </p:cxnSp>
      <p:cxnSp>
        <p:nvCxnSpPr>
          <p:cNvPr id="8249" name="Straight Connector 64"/>
          <p:cNvCxnSpPr>
            <a:cxnSpLocks noChangeShapeType="1"/>
          </p:cNvCxnSpPr>
          <p:nvPr/>
        </p:nvCxnSpPr>
        <p:spPr bwMode="auto">
          <a:xfrm rot="5400000" flipV="1">
            <a:off x="8657431" y="5434807"/>
            <a:ext cx="65087" cy="0"/>
          </a:xfrm>
          <a:prstGeom prst="line">
            <a:avLst/>
          </a:prstGeom>
          <a:noFill/>
          <a:ln w="28575">
            <a:solidFill>
              <a:schemeClr val="tx1"/>
            </a:solidFill>
            <a:round/>
            <a:headEnd/>
            <a:tailEnd/>
          </a:ln>
        </p:spPr>
      </p:cxnSp>
      <p:sp>
        <p:nvSpPr>
          <p:cNvPr id="8250" name="Rectangle 24"/>
          <p:cNvSpPr>
            <a:spLocks noChangeArrowheads="1"/>
          </p:cNvSpPr>
          <p:nvPr/>
        </p:nvSpPr>
        <p:spPr bwMode="auto">
          <a:xfrm>
            <a:off x="7708900" y="5451475"/>
            <a:ext cx="1031875" cy="673100"/>
          </a:xfrm>
          <a:prstGeom prst="rect">
            <a:avLst/>
          </a:prstGeom>
          <a:noFill/>
          <a:ln w="9525">
            <a:noFill/>
            <a:miter lim="800000"/>
            <a:headEnd/>
            <a:tailEnd/>
          </a:ln>
        </p:spPr>
        <p:txBody>
          <a:bodyPr wrap="none">
            <a:spAutoFit/>
          </a:bodyPr>
          <a:lstStyle/>
          <a:p>
            <a:pPr algn="ctr">
              <a:lnSpc>
                <a:spcPct val="90000"/>
              </a:lnSpc>
              <a:buClr>
                <a:srgbClr val="FF00FF"/>
              </a:buClr>
              <a:buFont typeface="Arial" charset="0"/>
              <a:buNone/>
            </a:pPr>
            <a:r>
              <a:rPr lang="en-US" altLang="en-US" sz="1400">
                <a:solidFill>
                  <a:srgbClr val="FFFFFF"/>
                </a:solidFill>
              </a:rPr>
              <a:t>DAA </a:t>
            </a:r>
            <a:br>
              <a:rPr lang="en-US" altLang="en-US" sz="1400">
                <a:solidFill>
                  <a:srgbClr val="FFFFFF"/>
                </a:solidFill>
              </a:rPr>
            </a:br>
            <a:r>
              <a:rPr lang="en-US" altLang="en-US" sz="1400">
                <a:solidFill>
                  <a:srgbClr val="FFFFFF"/>
                </a:solidFill>
              </a:rPr>
              <a:t>+ RBV </a:t>
            </a:r>
            <a:br>
              <a:rPr lang="en-US" altLang="en-US" sz="1400">
                <a:solidFill>
                  <a:srgbClr val="FFFFFF"/>
                </a:solidFill>
              </a:rPr>
            </a:br>
            <a:r>
              <a:rPr lang="en-US" altLang="en-US" sz="1400">
                <a:solidFill>
                  <a:srgbClr val="FFFFFF"/>
                </a:solidFill>
              </a:rPr>
              <a:t>± PegIFN</a:t>
            </a:r>
          </a:p>
        </p:txBody>
      </p:sp>
      <p:sp>
        <p:nvSpPr>
          <p:cNvPr id="8251" name="Rectangle 18"/>
          <p:cNvSpPr>
            <a:spLocks noChangeArrowheads="1"/>
          </p:cNvSpPr>
          <p:nvPr/>
        </p:nvSpPr>
        <p:spPr bwMode="auto">
          <a:xfrm>
            <a:off x="7980363" y="2408238"/>
            <a:ext cx="381000" cy="2976562"/>
          </a:xfrm>
          <a:prstGeom prst="rect">
            <a:avLst/>
          </a:prstGeom>
          <a:solidFill>
            <a:srgbClr val="F8F45A"/>
          </a:solidFill>
          <a:ln w="9525">
            <a:solidFill>
              <a:schemeClr val="bg1"/>
            </a:solidFill>
            <a:miter lim="800000"/>
            <a:headEnd/>
            <a:tailEnd/>
          </a:ln>
        </p:spPr>
        <p:txBody>
          <a:bodyPr/>
          <a:lstStyle/>
          <a:p>
            <a:pPr>
              <a:lnSpc>
                <a:spcPct val="90000"/>
              </a:lnSpc>
              <a:spcBef>
                <a:spcPct val="35000"/>
              </a:spcBef>
              <a:spcAft>
                <a:spcPct val="25000"/>
              </a:spcAft>
              <a:buClr>
                <a:srgbClr val="FF00FF"/>
              </a:buClr>
              <a:buFont typeface="Arial" charset="0"/>
              <a:buNone/>
            </a:pPr>
            <a:endParaRPr lang="en-GB" altLang="en-US">
              <a:solidFill>
                <a:srgbClr val="FFFFFF"/>
              </a:solidFill>
            </a:endParaRPr>
          </a:p>
        </p:txBody>
      </p:sp>
      <p:sp>
        <p:nvSpPr>
          <p:cNvPr id="8252" name="Rectangle 30"/>
          <p:cNvSpPr>
            <a:spLocks noChangeArrowheads="1"/>
          </p:cNvSpPr>
          <p:nvPr/>
        </p:nvSpPr>
        <p:spPr bwMode="auto">
          <a:xfrm>
            <a:off x="7983538" y="2178050"/>
            <a:ext cx="347662" cy="220663"/>
          </a:xfrm>
          <a:prstGeom prst="rect">
            <a:avLst/>
          </a:prstGeom>
          <a:noFill/>
          <a:ln w="9525">
            <a:noFill/>
            <a:miter lim="800000"/>
            <a:headEnd/>
            <a:tailEnd/>
          </a:ln>
        </p:spPr>
        <p:txBody>
          <a:bodyPr wrap="none" lIns="0" tIns="0" rIns="0" bIns="0">
            <a:spAutoFit/>
          </a:bodyPr>
          <a:lstStyle/>
          <a:p>
            <a:pPr>
              <a:lnSpc>
                <a:spcPct val="90000"/>
              </a:lnSpc>
              <a:spcBef>
                <a:spcPct val="35000"/>
              </a:spcBef>
              <a:spcAft>
                <a:spcPct val="25000"/>
              </a:spcAft>
              <a:buClr>
                <a:srgbClr val="FF00FF"/>
              </a:buClr>
              <a:buFont typeface="Arial" charset="0"/>
              <a:buNone/>
            </a:pPr>
            <a:r>
              <a:rPr lang="en-US" altLang="en-US" sz="1600">
                <a:solidFill>
                  <a:srgbClr val="FFFFFF"/>
                </a:solidFill>
              </a:rPr>
              <a:t>90+</a:t>
            </a:r>
            <a:endParaRPr lang="en-US" altLang="en-US">
              <a:solidFill>
                <a:srgbClr val="FFFFFF"/>
              </a:solidFill>
            </a:endParaRPr>
          </a:p>
        </p:txBody>
      </p:sp>
      <p:cxnSp>
        <p:nvCxnSpPr>
          <p:cNvPr id="8253" name="Straight Connector 47"/>
          <p:cNvCxnSpPr>
            <a:cxnSpLocks noChangeShapeType="1"/>
          </p:cNvCxnSpPr>
          <p:nvPr/>
        </p:nvCxnSpPr>
        <p:spPr bwMode="auto">
          <a:xfrm flipV="1">
            <a:off x="1204913" y="5391150"/>
            <a:ext cx="7497762" cy="0"/>
          </a:xfrm>
          <a:prstGeom prst="line">
            <a:avLst/>
          </a:prstGeom>
          <a:noFill/>
          <a:ln w="28575">
            <a:solidFill>
              <a:schemeClr val="tx1"/>
            </a:solidFill>
            <a:round/>
            <a:headEnd/>
            <a:tailEnd/>
          </a:ln>
        </p:spPr>
      </p:cxnSp>
      <p:sp>
        <p:nvSpPr>
          <p:cNvPr id="8254" name="Rectangle 16"/>
          <p:cNvSpPr>
            <a:spLocks noChangeArrowheads="1"/>
          </p:cNvSpPr>
          <p:nvPr/>
        </p:nvSpPr>
        <p:spPr bwMode="auto">
          <a:xfrm>
            <a:off x="7905750" y="1785938"/>
            <a:ext cx="639919"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rgbClr val="FF00FF"/>
              </a:buClr>
              <a:buFont typeface="Arial" charset="0"/>
              <a:buNone/>
            </a:pPr>
            <a:r>
              <a:rPr lang="en-US" altLang="en-US" sz="1600" dirty="0" smtClean="0">
                <a:solidFill>
                  <a:srgbClr val="FFFFFF"/>
                </a:solidFill>
              </a:rPr>
              <a:t>2014</a:t>
            </a:r>
            <a:endParaRPr lang="en-US" altLang="en-US" sz="1600" dirty="0">
              <a:solidFill>
                <a:srgbClr val="FFFFFF"/>
              </a:solidFill>
            </a:endParaRPr>
          </a:p>
        </p:txBody>
      </p:sp>
      <p:sp>
        <p:nvSpPr>
          <p:cNvPr id="8255" name="Line 18"/>
          <p:cNvSpPr>
            <a:spLocks noChangeShapeType="1"/>
          </p:cNvSpPr>
          <p:nvPr/>
        </p:nvSpPr>
        <p:spPr bwMode="auto">
          <a:xfrm flipV="1">
            <a:off x="7540625" y="2000250"/>
            <a:ext cx="427038" cy="138113"/>
          </a:xfrm>
          <a:prstGeom prst="line">
            <a:avLst/>
          </a:prstGeom>
          <a:noFill/>
          <a:ln w="38100">
            <a:solidFill>
              <a:schemeClr val="tx1"/>
            </a:solidFill>
            <a:round/>
            <a:headEnd/>
            <a:tailEnd type="triangle" w="med" len="med"/>
          </a:ln>
        </p:spPr>
        <p:txBody>
          <a:bodyPr/>
          <a:lstStyle/>
          <a:p>
            <a:endParaRPr lang="en-US">
              <a:solidFill>
                <a:srgbClr val="FFFFFF"/>
              </a:solidFill>
            </a:endParaRPr>
          </a:p>
        </p:txBody>
      </p:sp>
      <p:sp>
        <p:nvSpPr>
          <p:cNvPr id="8256" name="Title 10"/>
          <p:cNvSpPr>
            <a:spLocks noGrp="1"/>
          </p:cNvSpPr>
          <p:nvPr>
            <p:ph type="title"/>
          </p:nvPr>
        </p:nvSpPr>
        <p:spPr/>
        <p:txBody>
          <a:bodyPr anchor="ctr"/>
          <a:lstStyle/>
          <a:p>
            <a:pPr eaLnBrk="1" hangingPunct="1"/>
            <a:r>
              <a:rPr lang="el-GR" altLang="en-US" dirty="0" smtClean="0">
                <a:cs typeface="Arial" charset="0"/>
              </a:rPr>
              <a:t>Τα καλά νέα</a:t>
            </a:r>
            <a:endParaRPr lang="en-US" altLang="en-US" sz="2200" dirty="0" smtClean="0">
              <a:solidFill>
                <a:srgbClr val="EF5E0A"/>
              </a:solidFill>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Vertex_image13"/>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p:spPr>
      </p:pic>
      <p:sp>
        <p:nvSpPr>
          <p:cNvPr id="4" name="AutoShape 17"/>
          <p:cNvSpPr>
            <a:spLocks noChangeArrowheads="1"/>
          </p:cNvSpPr>
          <p:nvPr/>
        </p:nvSpPr>
        <p:spPr bwMode="auto">
          <a:xfrm>
            <a:off x="4644010" y="2204864"/>
            <a:ext cx="1368151" cy="1676400"/>
          </a:xfrm>
          <a:prstGeom prst="roundRect">
            <a:avLst>
              <a:gd name="adj" fmla="val 16667"/>
            </a:avLst>
          </a:prstGeom>
          <a:noFill/>
          <a:ln w="57150">
            <a:solidFill>
              <a:schemeClr val="tx2"/>
            </a:solidFill>
            <a:round/>
            <a:headEnd/>
            <a:tailEnd/>
          </a:ln>
          <a:effectLst/>
        </p:spPr>
        <p:txBody>
          <a:bodyPr wrap="none" anchor="ctr"/>
          <a:lstStyle/>
          <a:p>
            <a:endParaRPr lang="el-GR">
              <a:solidFill>
                <a:srgbClr val="FFFFFF"/>
              </a:solidFill>
            </a:endParaRPr>
          </a:p>
        </p:txBody>
      </p:sp>
      <p:sp>
        <p:nvSpPr>
          <p:cNvPr id="5" name="AutoShape 17"/>
          <p:cNvSpPr>
            <a:spLocks noChangeArrowheads="1"/>
          </p:cNvSpPr>
          <p:nvPr/>
        </p:nvSpPr>
        <p:spPr bwMode="auto">
          <a:xfrm>
            <a:off x="7380312" y="2204864"/>
            <a:ext cx="936104" cy="1676400"/>
          </a:xfrm>
          <a:prstGeom prst="roundRect">
            <a:avLst>
              <a:gd name="adj" fmla="val 16667"/>
            </a:avLst>
          </a:prstGeom>
          <a:noFill/>
          <a:ln w="57150">
            <a:solidFill>
              <a:schemeClr val="tx2"/>
            </a:solidFill>
            <a:round/>
            <a:headEnd/>
            <a:tailEnd/>
          </a:ln>
          <a:effectLst/>
        </p:spPr>
        <p:txBody>
          <a:bodyPr wrap="none" anchor="ctr"/>
          <a:lstStyle/>
          <a:p>
            <a:endParaRPr lang="el-GR">
              <a:solidFill>
                <a:srgbClr val="FFFFFF"/>
              </a:solidFill>
            </a:endParaRPr>
          </a:p>
        </p:txBody>
      </p:sp>
      <p:sp>
        <p:nvSpPr>
          <p:cNvPr id="6" name="AutoShape 17"/>
          <p:cNvSpPr>
            <a:spLocks noChangeArrowheads="1"/>
          </p:cNvSpPr>
          <p:nvPr/>
        </p:nvSpPr>
        <p:spPr bwMode="auto">
          <a:xfrm>
            <a:off x="6588224" y="2204864"/>
            <a:ext cx="720080" cy="1676400"/>
          </a:xfrm>
          <a:prstGeom prst="roundRect">
            <a:avLst>
              <a:gd name="adj" fmla="val 16667"/>
            </a:avLst>
          </a:prstGeom>
          <a:noFill/>
          <a:ln w="57150">
            <a:solidFill>
              <a:schemeClr val="tx2"/>
            </a:solidFill>
            <a:round/>
            <a:headEnd/>
            <a:tailEnd/>
          </a:ln>
          <a:effectLst/>
        </p:spPr>
        <p:txBody>
          <a:bodyPr wrap="none" anchor="ctr"/>
          <a:lstStyle/>
          <a:p>
            <a:endParaRPr lang="el-GR">
              <a:solidFill>
                <a:srgbClr val="FFFFFF"/>
              </a:solidFill>
            </a:endParaRPr>
          </a:p>
        </p:txBody>
      </p:sp>
      <p:sp>
        <p:nvSpPr>
          <p:cNvPr id="7" name="6 - TextBox"/>
          <p:cNvSpPr txBox="1"/>
          <p:nvPr/>
        </p:nvSpPr>
        <p:spPr>
          <a:xfrm>
            <a:off x="6516216" y="3933057"/>
            <a:ext cx="1027584" cy="461665"/>
          </a:xfrm>
          <a:prstGeom prst="rect">
            <a:avLst/>
          </a:prstGeom>
          <a:noFill/>
        </p:spPr>
        <p:txBody>
          <a:bodyPr wrap="square" rtlCol="0">
            <a:spAutoFit/>
          </a:bodyPr>
          <a:lstStyle/>
          <a:p>
            <a:r>
              <a:rPr lang="en-US" sz="2400" b="1" dirty="0" smtClean="0">
                <a:solidFill>
                  <a:srgbClr val="FFFFFF"/>
                </a:solidFill>
              </a:rPr>
              <a:t>NS5A</a:t>
            </a:r>
            <a:endParaRPr lang="el-GR" sz="2400" b="1" dirty="0">
              <a:solidFill>
                <a:srgbClr val="FFFFFF"/>
              </a:solidFill>
            </a:endParaRPr>
          </a:p>
        </p:txBody>
      </p:sp>
      <p:sp>
        <p:nvSpPr>
          <p:cNvPr id="8" name="7 - TextBox"/>
          <p:cNvSpPr txBox="1"/>
          <p:nvPr/>
        </p:nvSpPr>
        <p:spPr>
          <a:xfrm>
            <a:off x="7452320" y="3903441"/>
            <a:ext cx="1005880" cy="461665"/>
          </a:xfrm>
          <a:prstGeom prst="rect">
            <a:avLst/>
          </a:prstGeom>
          <a:noFill/>
        </p:spPr>
        <p:txBody>
          <a:bodyPr wrap="square" rtlCol="0">
            <a:spAutoFit/>
          </a:bodyPr>
          <a:lstStyle/>
          <a:p>
            <a:r>
              <a:rPr lang="en-US" sz="2400" b="1" dirty="0" smtClean="0">
                <a:solidFill>
                  <a:srgbClr val="FFFFFF"/>
                </a:solidFill>
              </a:rPr>
              <a:t>NS5B</a:t>
            </a:r>
            <a:endParaRPr lang="el-GR" sz="2400" b="1" dirty="0">
              <a:solidFill>
                <a:srgbClr val="FFFFFF"/>
              </a:solidFill>
            </a:endParaRPr>
          </a:p>
        </p:txBody>
      </p:sp>
      <p:sp>
        <p:nvSpPr>
          <p:cNvPr id="9" name="8 - TextBox"/>
          <p:cNvSpPr txBox="1"/>
          <p:nvPr/>
        </p:nvSpPr>
        <p:spPr>
          <a:xfrm>
            <a:off x="4716017" y="3933057"/>
            <a:ext cx="1296143" cy="461665"/>
          </a:xfrm>
          <a:prstGeom prst="rect">
            <a:avLst/>
          </a:prstGeom>
          <a:noFill/>
        </p:spPr>
        <p:txBody>
          <a:bodyPr wrap="square" rtlCol="0">
            <a:spAutoFit/>
          </a:bodyPr>
          <a:lstStyle/>
          <a:p>
            <a:r>
              <a:rPr lang="en-US" sz="2400" b="1" dirty="0" smtClean="0">
                <a:solidFill>
                  <a:srgbClr val="FFFFFF"/>
                </a:solidFill>
              </a:rPr>
              <a:t>NS3/4A</a:t>
            </a:r>
            <a:endParaRPr lang="el-GR" sz="2400" b="1" dirty="0">
              <a:solidFill>
                <a:srgbClr val="FFFFFF"/>
              </a:solidFill>
            </a:endParaRPr>
          </a:p>
        </p:txBody>
      </p:sp>
      <p:sp>
        <p:nvSpPr>
          <p:cNvPr id="10" name="9 - TextBox"/>
          <p:cNvSpPr txBox="1"/>
          <p:nvPr/>
        </p:nvSpPr>
        <p:spPr>
          <a:xfrm>
            <a:off x="4572000" y="1752600"/>
            <a:ext cx="1371600" cy="369332"/>
          </a:xfrm>
          <a:prstGeom prst="rect">
            <a:avLst/>
          </a:prstGeom>
          <a:noFill/>
        </p:spPr>
        <p:txBody>
          <a:bodyPr wrap="square" rtlCol="0">
            <a:spAutoFit/>
          </a:bodyPr>
          <a:lstStyle/>
          <a:p>
            <a:pPr algn="ctr"/>
            <a:r>
              <a:rPr lang="el-GR" b="1" dirty="0" smtClean="0">
                <a:solidFill>
                  <a:srgbClr val="002060"/>
                </a:solidFill>
              </a:rPr>
              <a:t>…</a:t>
            </a:r>
            <a:r>
              <a:rPr lang="en-US" b="1" dirty="0" err="1" smtClean="0">
                <a:solidFill>
                  <a:srgbClr val="002060"/>
                </a:solidFill>
              </a:rPr>
              <a:t>previr</a:t>
            </a:r>
            <a:endParaRPr lang="el-GR" b="1" dirty="0">
              <a:solidFill>
                <a:srgbClr val="002060"/>
              </a:solidFill>
            </a:endParaRPr>
          </a:p>
        </p:txBody>
      </p:sp>
      <p:sp>
        <p:nvSpPr>
          <p:cNvPr id="11" name="10 - TextBox"/>
          <p:cNvSpPr txBox="1"/>
          <p:nvPr/>
        </p:nvSpPr>
        <p:spPr>
          <a:xfrm>
            <a:off x="6096000" y="1752600"/>
            <a:ext cx="1371600" cy="369332"/>
          </a:xfrm>
          <a:prstGeom prst="rect">
            <a:avLst/>
          </a:prstGeom>
          <a:noFill/>
        </p:spPr>
        <p:txBody>
          <a:bodyPr wrap="square" rtlCol="0">
            <a:spAutoFit/>
          </a:bodyPr>
          <a:lstStyle/>
          <a:p>
            <a:pPr algn="ctr"/>
            <a:r>
              <a:rPr lang="el-GR" b="1" dirty="0" smtClean="0">
                <a:solidFill>
                  <a:srgbClr val="002060"/>
                </a:solidFill>
              </a:rPr>
              <a:t>…</a:t>
            </a:r>
            <a:r>
              <a:rPr lang="en-US" b="1" dirty="0" err="1" smtClean="0">
                <a:solidFill>
                  <a:srgbClr val="002060"/>
                </a:solidFill>
              </a:rPr>
              <a:t>pasvir</a:t>
            </a:r>
            <a:endParaRPr lang="el-GR" b="1" dirty="0">
              <a:solidFill>
                <a:srgbClr val="002060"/>
              </a:solidFill>
            </a:endParaRPr>
          </a:p>
        </p:txBody>
      </p:sp>
      <p:sp>
        <p:nvSpPr>
          <p:cNvPr id="12" name="11 - TextBox"/>
          <p:cNvSpPr txBox="1"/>
          <p:nvPr/>
        </p:nvSpPr>
        <p:spPr>
          <a:xfrm>
            <a:off x="7162800" y="1752600"/>
            <a:ext cx="1371600" cy="369332"/>
          </a:xfrm>
          <a:prstGeom prst="rect">
            <a:avLst/>
          </a:prstGeom>
          <a:noFill/>
        </p:spPr>
        <p:txBody>
          <a:bodyPr wrap="square" rtlCol="0">
            <a:spAutoFit/>
          </a:bodyPr>
          <a:lstStyle/>
          <a:p>
            <a:pPr algn="ctr"/>
            <a:r>
              <a:rPr lang="el-GR" b="1" dirty="0" smtClean="0">
                <a:solidFill>
                  <a:srgbClr val="002060"/>
                </a:solidFill>
              </a:rPr>
              <a:t>…</a:t>
            </a:r>
            <a:r>
              <a:rPr lang="en-US" b="1" dirty="0" err="1" smtClean="0">
                <a:solidFill>
                  <a:srgbClr val="002060"/>
                </a:solidFill>
              </a:rPr>
              <a:t>buvir</a:t>
            </a:r>
            <a:endParaRPr lang="el-GR" b="1" dirty="0">
              <a:solidFill>
                <a:srgbClr val="002060"/>
              </a:solidFill>
            </a:endParaRPr>
          </a:p>
        </p:txBody>
      </p:sp>
      <p:sp>
        <p:nvSpPr>
          <p:cNvPr id="14" name="1 - Τίτλος"/>
          <p:cNvSpPr>
            <a:spLocks noGrp="1"/>
          </p:cNvSpPr>
          <p:nvPr>
            <p:ph type="title"/>
          </p:nvPr>
        </p:nvSpPr>
        <p:spPr>
          <a:xfrm>
            <a:off x="457200" y="274638"/>
            <a:ext cx="8229600" cy="850106"/>
          </a:xfrm>
        </p:spPr>
        <p:txBody>
          <a:bodyPr/>
          <a:lstStyle/>
          <a:p>
            <a:pPr algn="ctr"/>
            <a:r>
              <a:rPr lang="el-GR" sz="4400" b="0" dirty="0" err="1" smtClean="0">
                <a:solidFill>
                  <a:srgbClr val="FFC000"/>
                </a:solidFill>
                <a:latin typeface="Arial Greek" pitchFamily="34" charset="0"/>
              </a:rPr>
              <a:t>Αντι</a:t>
            </a:r>
            <a:r>
              <a:rPr lang="el-GR" sz="4400" b="0" dirty="0" smtClean="0">
                <a:solidFill>
                  <a:srgbClr val="FFC000"/>
                </a:solidFill>
                <a:latin typeface="Arial Greek" pitchFamily="34" charset="0"/>
              </a:rPr>
              <a:t>-</a:t>
            </a:r>
            <a:r>
              <a:rPr lang="el-GR" sz="4400" b="0" dirty="0" err="1" smtClean="0">
                <a:solidFill>
                  <a:srgbClr val="FFC000"/>
                </a:solidFill>
                <a:latin typeface="Arial Greek" pitchFamily="34" charset="0"/>
              </a:rPr>
              <a:t>ιικά</a:t>
            </a:r>
            <a:r>
              <a:rPr lang="el-GR" sz="4400" b="0" dirty="0" smtClean="0">
                <a:solidFill>
                  <a:srgbClr val="FFC000"/>
                </a:solidFill>
                <a:latin typeface="Arial Greek" pitchFamily="34" charset="0"/>
              </a:rPr>
              <a:t> φάρμακα</a:t>
            </a:r>
            <a:endParaRPr lang="el-GR" sz="4400" b="0" dirty="0">
              <a:solidFill>
                <a:srgbClr val="FFC000"/>
              </a:solidFill>
              <a:latin typeface="Arial Greek" pitchFamily="34" charset="0"/>
            </a:endParaRPr>
          </a:p>
        </p:txBody>
      </p:sp>
    </p:spTree>
    <p:extLst>
      <p:ext uri="{BB962C8B-B14F-4D97-AF65-F5344CB8AC3E}">
        <p14:creationId xmlns:p14="http://schemas.microsoft.com/office/powerpoint/2010/main" xmlns="" val="2669567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4800" y="228600"/>
            <a:ext cx="8683625" cy="711200"/>
          </a:xfrm>
          <a:ln>
            <a:solidFill>
              <a:srgbClr val="FFC000"/>
            </a:solidFill>
          </a:ln>
        </p:spPr>
        <p:txBody>
          <a:bodyPr anchor="ctr"/>
          <a:lstStyle/>
          <a:p>
            <a:r>
              <a:rPr lang="el-GR" altLang="en-US" dirty="0" smtClean="0"/>
              <a:t>Κατηγορίες </a:t>
            </a:r>
            <a:r>
              <a:rPr lang="el-GR" altLang="en-US" dirty="0" err="1" smtClean="0"/>
              <a:t>αντι</a:t>
            </a:r>
            <a:r>
              <a:rPr lang="el-GR" altLang="en-US" dirty="0" smtClean="0"/>
              <a:t>-</a:t>
            </a:r>
            <a:r>
              <a:rPr lang="el-GR" altLang="en-US" dirty="0" err="1" smtClean="0"/>
              <a:t>ιικών</a:t>
            </a:r>
            <a:r>
              <a:rPr lang="el-GR" altLang="en-US" dirty="0" smtClean="0"/>
              <a:t> φαρμάκων</a:t>
            </a:r>
            <a:endParaRPr lang="en-US" altLang="en-US" dirty="0" smtClean="0"/>
          </a:p>
        </p:txBody>
      </p:sp>
      <p:sp>
        <p:nvSpPr>
          <p:cNvPr id="6" name="Text Box 70"/>
          <p:cNvSpPr txBox="1">
            <a:spLocks noChangeArrowheads="1"/>
          </p:cNvSpPr>
          <p:nvPr/>
        </p:nvSpPr>
        <p:spPr bwMode="auto">
          <a:xfrm>
            <a:off x="8148638" y="1943100"/>
            <a:ext cx="628650" cy="276225"/>
          </a:xfrm>
          <a:prstGeom prst="rect">
            <a:avLst/>
          </a:prstGeom>
          <a:solidFill>
            <a:schemeClr val="accent2"/>
          </a:solidFill>
          <a:ln w="19050">
            <a:solidFill>
              <a:schemeClr val="bg2">
                <a:lumMod val="10000"/>
              </a:schemeClr>
            </a:solidFill>
            <a:miter lim="800000"/>
            <a:headEnd/>
            <a:tailEnd/>
          </a:ln>
          <a:extLst/>
        </p:spPr>
        <p:txBody>
          <a:bodyPr wrap="none">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algn="ctr" eaLnBrk="0" fontAlgn="base" hangingPunct="0">
              <a:spcBef>
                <a:spcPct val="0"/>
              </a:spcBef>
              <a:spcAft>
                <a:spcPct val="25000"/>
              </a:spcAft>
              <a:buChar char="•"/>
              <a:defRPr sz="3600" b="1" baseline="-25000">
                <a:solidFill>
                  <a:schemeClr val="tx1"/>
                </a:solidFill>
                <a:latin typeface="Arial" pitchFamily="34" charset="0"/>
              </a:defRPr>
            </a:lvl6pPr>
            <a:lvl7pPr marL="2971800" indent="-228600" algn="ctr" eaLnBrk="0" fontAlgn="base" hangingPunct="0">
              <a:spcBef>
                <a:spcPct val="0"/>
              </a:spcBef>
              <a:spcAft>
                <a:spcPct val="25000"/>
              </a:spcAft>
              <a:buChar char="•"/>
              <a:defRPr sz="3600" b="1" baseline="-25000">
                <a:solidFill>
                  <a:schemeClr val="tx1"/>
                </a:solidFill>
                <a:latin typeface="Arial" pitchFamily="34" charset="0"/>
              </a:defRPr>
            </a:lvl7pPr>
            <a:lvl8pPr marL="3429000" indent="-228600" algn="ctr" eaLnBrk="0" fontAlgn="base" hangingPunct="0">
              <a:spcBef>
                <a:spcPct val="0"/>
              </a:spcBef>
              <a:spcAft>
                <a:spcPct val="25000"/>
              </a:spcAft>
              <a:buChar char="•"/>
              <a:defRPr sz="3600" b="1" baseline="-25000">
                <a:solidFill>
                  <a:schemeClr val="tx1"/>
                </a:solidFill>
                <a:latin typeface="Arial" pitchFamily="34" charset="0"/>
              </a:defRPr>
            </a:lvl8pPr>
            <a:lvl9pPr marL="3886200" indent="-228600" algn="ctr" eaLnBrk="0" fontAlgn="base" hangingPunct="0">
              <a:spcBef>
                <a:spcPct val="0"/>
              </a:spcBef>
              <a:spcAft>
                <a:spcPct val="25000"/>
              </a:spcAft>
              <a:buChar char="•"/>
              <a:defRPr sz="3600" b="1" baseline="-25000">
                <a:solidFill>
                  <a:schemeClr val="tx1"/>
                </a:solidFill>
                <a:latin typeface="Arial" pitchFamily="34" charset="0"/>
              </a:defRPr>
            </a:lvl9pPr>
          </a:lstStyle>
          <a:p>
            <a:pPr eaLnBrk="1" hangingPunct="1">
              <a:defRPr/>
            </a:pPr>
            <a:r>
              <a:rPr lang="en-US" sz="1200" b="0" baseline="0" dirty="0" smtClean="0">
                <a:solidFill>
                  <a:prstClr val="black"/>
                </a:solidFill>
                <a:latin typeface="Arial"/>
              </a:rPr>
              <a:t>3’UTR</a:t>
            </a:r>
          </a:p>
        </p:txBody>
      </p:sp>
      <p:sp>
        <p:nvSpPr>
          <p:cNvPr id="7" name="Text Box 69"/>
          <p:cNvSpPr txBox="1">
            <a:spLocks noChangeArrowheads="1"/>
          </p:cNvSpPr>
          <p:nvPr/>
        </p:nvSpPr>
        <p:spPr bwMode="auto">
          <a:xfrm>
            <a:off x="363538" y="1955800"/>
            <a:ext cx="628650" cy="276225"/>
          </a:xfrm>
          <a:prstGeom prst="rect">
            <a:avLst/>
          </a:prstGeom>
          <a:solidFill>
            <a:schemeClr val="accent2"/>
          </a:solidFill>
          <a:ln w="19050">
            <a:solidFill>
              <a:schemeClr val="bg2">
                <a:lumMod val="10000"/>
              </a:schemeClr>
            </a:solidFill>
            <a:miter lim="800000"/>
            <a:headEnd/>
            <a:tailEnd/>
          </a:ln>
          <a:extLst/>
        </p:spPr>
        <p:txBody>
          <a:bodyPr wrap="none">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algn="ctr" eaLnBrk="0" fontAlgn="base" hangingPunct="0">
              <a:spcBef>
                <a:spcPct val="0"/>
              </a:spcBef>
              <a:spcAft>
                <a:spcPct val="25000"/>
              </a:spcAft>
              <a:buChar char="•"/>
              <a:defRPr sz="3600" b="1" baseline="-25000">
                <a:solidFill>
                  <a:schemeClr val="tx1"/>
                </a:solidFill>
                <a:latin typeface="Arial" pitchFamily="34" charset="0"/>
              </a:defRPr>
            </a:lvl6pPr>
            <a:lvl7pPr marL="2971800" indent="-228600" algn="ctr" eaLnBrk="0" fontAlgn="base" hangingPunct="0">
              <a:spcBef>
                <a:spcPct val="0"/>
              </a:spcBef>
              <a:spcAft>
                <a:spcPct val="25000"/>
              </a:spcAft>
              <a:buChar char="•"/>
              <a:defRPr sz="3600" b="1" baseline="-25000">
                <a:solidFill>
                  <a:schemeClr val="tx1"/>
                </a:solidFill>
                <a:latin typeface="Arial" pitchFamily="34" charset="0"/>
              </a:defRPr>
            </a:lvl7pPr>
            <a:lvl8pPr marL="3429000" indent="-228600" algn="ctr" eaLnBrk="0" fontAlgn="base" hangingPunct="0">
              <a:spcBef>
                <a:spcPct val="0"/>
              </a:spcBef>
              <a:spcAft>
                <a:spcPct val="25000"/>
              </a:spcAft>
              <a:buChar char="•"/>
              <a:defRPr sz="3600" b="1" baseline="-25000">
                <a:solidFill>
                  <a:schemeClr val="tx1"/>
                </a:solidFill>
                <a:latin typeface="Arial" pitchFamily="34" charset="0"/>
              </a:defRPr>
            </a:lvl8pPr>
            <a:lvl9pPr marL="3886200" indent="-228600" algn="ctr" eaLnBrk="0" fontAlgn="base" hangingPunct="0">
              <a:spcBef>
                <a:spcPct val="0"/>
              </a:spcBef>
              <a:spcAft>
                <a:spcPct val="25000"/>
              </a:spcAft>
              <a:buChar char="•"/>
              <a:defRPr sz="3600" b="1" baseline="-25000">
                <a:solidFill>
                  <a:schemeClr val="tx1"/>
                </a:solidFill>
                <a:latin typeface="Arial" pitchFamily="34" charset="0"/>
              </a:defRPr>
            </a:lvl9pPr>
          </a:lstStyle>
          <a:p>
            <a:pPr eaLnBrk="1" hangingPunct="1">
              <a:defRPr/>
            </a:pPr>
            <a:r>
              <a:rPr lang="en-US" sz="1200" b="0" baseline="0" dirty="0" smtClean="0">
                <a:solidFill>
                  <a:prstClr val="black"/>
                </a:solidFill>
                <a:latin typeface="Arial"/>
              </a:rPr>
              <a:t>5’UTR</a:t>
            </a:r>
          </a:p>
        </p:txBody>
      </p:sp>
      <p:sp>
        <p:nvSpPr>
          <p:cNvPr id="8" name="Line 32"/>
          <p:cNvSpPr>
            <a:spLocks noChangeShapeType="1"/>
          </p:cNvSpPr>
          <p:nvPr/>
        </p:nvSpPr>
        <p:spPr bwMode="auto">
          <a:xfrm flipH="1">
            <a:off x="971550" y="2098675"/>
            <a:ext cx="7162800" cy="0"/>
          </a:xfrm>
          <a:prstGeom prst="line">
            <a:avLst/>
          </a:prstGeom>
          <a:noFill/>
          <a:ln w="57150">
            <a:solidFill>
              <a:schemeClr val="tx1"/>
            </a:solidFill>
            <a:round/>
            <a:headEnd/>
            <a:tailEnd/>
          </a:ln>
        </p:spPr>
        <p:txBody>
          <a:bodyPr/>
          <a:lstStyle/>
          <a:p>
            <a:pPr>
              <a:defRPr/>
            </a:pPr>
            <a:endParaRPr lang="en-US" sz="1200" kern="0" dirty="0">
              <a:solidFill>
                <a:prstClr val="black"/>
              </a:solidFill>
            </a:endParaRPr>
          </a:p>
        </p:txBody>
      </p:sp>
      <p:sp>
        <p:nvSpPr>
          <p:cNvPr id="9" name="Rectangle 39"/>
          <p:cNvSpPr>
            <a:spLocks noChangeArrowheads="1"/>
          </p:cNvSpPr>
          <p:nvPr/>
        </p:nvSpPr>
        <p:spPr bwMode="auto">
          <a:xfrm>
            <a:off x="1211263" y="1943100"/>
            <a:ext cx="515937" cy="384175"/>
          </a:xfrm>
          <a:prstGeom prst="rect">
            <a:avLst/>
          </a:prstGeom>
          <a:solidFill>
            <a:schemeClr val="accent2"/>
          </a:solidFill>
          <a:ln w="19050" algn="ctr">
            <a:solidFill>
              <a:schemeClr val="bg2">
                <a:lumMod val="10000"/>
              </a:schemeClr>
            </a:solidFill>
            <a:miter lim="800000"/>
            <a:headEnd/>
            <a:tailEnd/>
          </a:ln>
          <a:effectLst/>
        </p:spPr>
        <p:txBody>
          <a:bodyPr wrap="none" anchor="ctr"/>
          <a:lstStyle/>
          <a:p>
            <a:pPr algn="ctr">
              <a:defRPr/>
            </a:pPr>
            <a:r>
              <a:rPr lang="en-US" sz="1200" kern="0" dirty="0">
                <a:solidFill>
                  <a:prstClr val="black"/>
                </a:solidFill>
              </a:rPr>
              <a:t>Core</a:t>
            </a:r>
            <a:endParaRPr lang="en-GB" sz="1200" kern="0" dirty="0">
              <a:solidFill>
                <a:prstClr val="black"/>
              </a:solidFill>
            </a:endParaRPr>
          </a:p>
        </p:txBody>
      </p:sp>
      <p:sp>
        <p:nvSpPr>
          <p:cNvPr id="10" name="Rectangle 40"/>
          <p:cNvSpPr>
            <a:spLocks noChangeArrowheads="1"/>
          </p:cNvSpPr>
          <p:nvPr/>
        </p:nvSpPr>
        <p:spPr bwMode="auto">
          <a:xfrm>
            <a:off x="1725613" y="1943100"/>
            <a:ext cx="515937" cy="384175"/>
          </a:xfrm>
          <a:prstGeom prst="rect">
            <a:avLst/>
          </a:prstGeom>
          <a:solidFill>
            <a:schemeClr val="accent2"/>
          </a:solidFill>
          <a:ln w="19050" algn="ctr">
            <a:solidFill>
              <a:schemeClr val="bg2">
                <a:lumMod val="10000"/>
              </a:schemeClr>
            </a:solidFill>
            <a:miter lim="800000"/>
            <a:headEnd/>
            <a:tailEnd/>
          </a:ln>
          <a:effectLst/>
        </p:spPr>
        <p:txBody>
          <a:bodyPr wrap="none" anchor="ctr"/>
          <a:lstStyle/>
          <a:p>
            <a:pPr>
              <a:defRPr/>
            </a:pPr>
            <a:r>
              <a:rPr lang="en-US" sz="1200" kern="0" dirty="0">
                <a:solidFill>
                  <a:prstClr val="black"/>
                </a:solidFill>
              </a:rPr>
              <a:t>E1</a:t>
            </a:r>
            <a:endParaRPr lang="en-GB" sz="1200" kern="0" dirty="0">
              <a:solidFill>
                <a:prstClr val="black"/>
              </a:solidFill>
            </a:endParaRPr>
          </a:p>
        </p:txBody>
      </p:sp>
      <p:sp>
        <p:nvSpPr>
          <p:cNvPr id="11" name="Rectangle 41"/>
          <p:cNvSpPr>
            <a:spLocks noChangeArrowheads="1"/>
          </p:cNvSpPr>
          <p:nvPr/>
        </p:nvSpPr>
        <p:spPr bwMode="auto">
          <a:xfrm>
            <a:off x="2239963" y="1943100"/>
            <a:ext cx="835025" cy="384175"/>
          </a:xfrm>
          <a:prstGeom prst="rect">
            <a:avLst/>
          </a:prstGeom>
          <a:solidFill>
            <a:schemeClr val="accent2"/>
          </a:solidFill>
          <a:ln w="19050" algn="ctr">
            <a:solidFill>
              <a:schemeClr val="bg2">
                <a:lumMod val="10000"/>
              </a:schemeClr>
            </a:solidFill>
            <a:miter lim="800000"/>
            <a:headEnd/>
            <a:tailEnd/>
          </a:ln>
          <a:effectLst/>
        </p:spPr>
        <p:txBody>
          <a:bodyPr wrap="none" anchor="ctr"/>
          <a:lstStyle/>
          <a:p>
            <a:pPr>
              <a:defRPr/>
            </a:pPr>
            <a:r>
              <a:rPr lang="en-US" sz="1200" kern="0" dirty="0">
                <a:solidFill>
                  <a:prstClr val="black"/>
                </a:solidFill>
              </a:rPr>
              <a:t>E2</a:t>
            </a:r>
            <a:endParaRPr lang="en-GB" sz="1200" kern="0" dirty="0">
              <a:solidFill>
                <a:prstClr val="black"/>
              </a:solidFill>
            </a:endParaRPr>
          </a:p>
        </p:txBody>
      </p:sp>
      <p:sp>
        <p:nvSpPr>
          <p:cNvPr id="13" name="Rectangle 43"/>
          <p:cNvSpPr>
            <a:spLocks noChangeArrowheads="1"/>
          </p:cNvSpPr>
          <p:nvPr/>
        </p:nvSpPr>
        <p:spPr bwMode="auto">
          <a:xfrm>
            <a:off x="3306763" y="1943100"/>
            <a:ext cx="692150" cy="384175"/>
          </a:xfrm>
          <a:prstGeom prst="rect">
            <a:avLst/>
          </a:prstGeom>
          <a:solidFill>
            <a:schemeClr val="accent2"/>
          </a:solidFill>
          <a:ln w="19050" algn="ctr">
            <a:solidFill>
              <a:schemeClr val="bg2">
                <a:lumMod val="10000"/>
              </a:schemeClr>
            </a:solidFill>
            <a:miter lim="800000"/>
            <a:headEnd/>
            <a:tailEnd/>
          </a:ln>
          <a:effectLst/>
        </p:spPr>
        <p:txBody>
          <a:bodyPr wrap="none" anchor="ctr"/>
          <a:lstStyle/>
          <a:p>
            <a:pPr>
              <a:defRPr/>
            </a:pPr>
            <a:r>
              <a:rPr lang="en-US" sz="1200" kern="0" dirty="0">
                <a:solidFill>
                  <a:prstClr val="black"/>
                </a:solidFill>
              </a:rPr>
              <a:t>NS2</a:t>
            </a:r>
            <a:endParaRPr lang="en-GB" sz="1200" kern="0" dirty="0">
              <a:solidFill>
                <a:prstClr val="black"/>
              </a:solidFill>
            </a:endParaRPr>
          </a:p>
        </p:txBody>
      </p:sp>
      <p:sp>
        <p:nvSpPr>
          <p:cNvPr id="14" name="Rectangle 44"/>
          <p:cNvSpPr>
            <a:spLocks noChangeArrowheads="1"/>
          </p:cNvSpPr>
          <p:nvPr/>
        </p:nvSpPr>
        <p:spPr bwMode="auto">
          <a:xfrm>
            <a:off x="5472113" y="1943100"/>
            <a:ext cx="420687" cy="384175"/>
          </a:xfrm>
          <a:prstGeom prst="rect">
            <a:avLst/>
          </a:prstGeom>
          <a:solidFill>
            <a:schemeClr val="accent2"/>
          </a:solidFill>
          <a:ln w="19050" algn="ctr">
            <a:solidFill>
              <a:schemeClr val="bg2">
                <a:lumMod val="10000"/>
              </a:schemeClr>
            </a:solidFill>
            <a:miter lim="800000"/>
            <a:headEnd/>
            <a:tailEnd/>
          </a:ln>
          <a:effectLst/>
        </p:spPr>
        <p:txBody>
          <a:bodyPr wrap="none" anchor="ctr"/>
          <a:lstStyle/>
          <a:p>
            <a:pPr algn="ctr">
              <a:defRPr/>
            </a:pPr>
            <a:r>
              <a:rPr lang="en-US" sz="1200" kern="0" dirty="0">
                <a:solidFill>
                  <a:prstClr val="black"/>
                </a:solidFill>
              </a:rPr>
              <a:t>NS4B</a:t>
            </a:r>
            <a:endParaRPr lang="en-GB" sz="1200" kern="0" dirty="0">
              <a:solidFill>
                <a:prstClr val="black"/>
              </a:solidFill>
            </a:endParaRPr>
          </a:p>
        </p:txBody>
      </p:sp>
      <p:sp>
        <p:nvSpPr>
          <p:cNvPr id="15" name="Rectangle 45"/>
          <p:cNvSpPr>
            <a:spLocks noChangeArrowheads="1"/>
          </p:cNvSpPr>
          <p:nvPr/>
        </p:nvSpPr>
        <p:spPr bwMode="auto">
          <a:xfrm>
            <a:off x="4003675" y="1943100"/>
            <a:ext cx="1146175" cy="384175"/>
          </a:xfrm>
          <a:prstGeom prst="rect">
            <a:avLst/>
          </a:prstGeom>
          <a:solidFill>
            <a:schemeClr val="accent3"/>
          </a:solidFill>
          <a:ln w="9525" algn="ctr">
            <a:solidFill>
              <a:schemeClr val="bg2">
                <a:lumMod val="10000"/>
              </a:schemeClr>
            </a:solidFill>
            <a:miter lim="800000"/>
            <a:headEnd/>
            <a:tailEnd/>
          </a:ln>
          <a:effectLst/>
        </p:spPr>
        <p:txBody>
          <a:bodyPr wrap="none" anchor="ctr"/>
          <a:lstStyle/>
          <a:p>
            <a:pPr>
              <a:defRPr/>
            </a:pPr>
            <a:r>
              <a:rPr lang="en-US" sz="1200" kern="0" dirty="0">
                <a:solidFill>
                  <a:srgbClr val="777777">
                    <a:lumMod val="10000"/>
                  </a:srgbClr>
                </a:solidFill>
              </a:rPr>
              <a:t>      NS3</a:t>
            </a:r>
            <a:endParaRPr lang="en-GB" sz="1200" kern="0" dirty="0">
              <a:solidFill>
                <a:srgbClr val="777777">
                  <a:lumMod val="10000"/>
                </a:srgbClr>
              </a:solidFill>
            </a:endParaRPr>
          </a:p>
        </p:txBody>
      </p:sp>
      <p:sp>
        <p:nvSpPr>
          <p:cNvPr id="17" name="Rectangle 47"/>
          <p:cNvSpPr>
            <a:spLocks noChangeArrowheads="1"/>
          </p:cNvSpPr>
          <p:nvPr/>
        </p:nvSpPr>
        <p:spPr bwMode="auto">
          <a:xfrm>
            <a:off x="5888038" y="1943100"/>
            <a:ext cx="895350" cy="384175"/>
          </a:xfrm>
          <a:prstGeom prst="rect">
            <a:avLst/>
          </a:prstGeom>
          <a:solidFill>
            <a:schemeClr val="tx2"/>
          </a:solidFill>
          <a:ln w="9525" algn="ctr">
            <a:solidFill>
              <a:schemeClr val="bg2">
                <a:lumMod val="10000"/>
              </a:schemeClr>
            </a:solidFill>
            <a:miter lim="800000"/>
            <a:headEnd/>
            <a:tailEnd/>
          </a:ln>
          <a:effectLst/>
        </p:spPr>
        <p:txBody>
          <a:bodyPr wrap="none" anchor="ctr"/>
          <a:lstStyle/>
          <a:p>
            <a:pPr>
              <a:defRPr/>
            </a:pPr>
            <a:r>
              <a:rPr lang="en-US" sz="1200" kern="0" dirty="0">
                <a:solidFill>
                  <a:srgbClr val="777777">
                    <a:lumMod val="10000"/>
                  </a:srgbClr>
                </a:solidFill>
              </a:rPr>
              <a:t>  NS5A</a:t>
            </a:r>
            <a:endParaRPr lang="en-GB" sz="1200" kern="0" dirty="0">
              <a:solidFill>
                <a:srgbClr val="777777">
                  <a:lumMod val="10000"/>
                </a:srgbClr>
              </a:solidFill>
            </a:endParaRPr>
          </a:p>
        </p:txBody>
      </p:sp>
      <p:sp>
        <p:nvSpPr>
          <p:cNvPr id="18" name="Rectangle 48"/>
          <p:cNvSpPr>
            <a:spLocks noChangeArrowheads="1"/>
          </p:cNvSpPr>
          <p:nvPr/>
        </p:nvSpPr>
        <p:spPr bwMode="auto">
          <a:xfrm>
            <a:off x="6781800" y="1943100"/>
            <a:ext cx="1146175" cy="384175"/>
          </a:xfrm>
          <a:prstGeom prst="rect">
            <a:avLst/>
          </a:prstGeom>
          <a:solidFill>
            <a:schemeClr val="bg2"/>
          </a:solidFill>
          <a:ln w="9525" algn="ctr">
            <a:solidFill>
              <a:schemeClr val="bg2">
                <a:lumMod val="10000"/>
              </a:schemeClr>
            </a:solidFill>
            <a:miter lim="800000"/>
            <a:headEnd/>
            <a:tailEnd/>
          </a:ln>
          <a:effectLst/>
        </p:spPr>
        <p:txBody>
          <a:bodyPr wrap="none" anchor="ctr"/>
          <a:lstStyle/>
          <a:p>
            <a:pPr>
              <a:defRPr/>
            </a:pPr>
            <a:r>
              <a:rPr lang="en-US" sz="1200" kern="0" dirty="0">
                <a:solidFill>
                  <a:srgbClr val="777777">
                    <a:lumMod val="10000"/>
                  </a:srgbClr>
                </a:solidFill>
              </a:rPr>
              <a:t>     NS5B</a:t>
            </a:r>
            <a:endParaRPr lang="en-GB" sz="1200" kern="0" dirty="0">
              <a:solidFill>
                <a:srgbClr val="777777">
                  <a:lumMod val="10000"/>
                </a:srgbClr>
              </a:solidFill>
            </a:endParaRPr>
          </a:p>
        </p:txBody>
      </p:sp>
      <p:sp>
        <p:nvSpPr>
          <p:cNvPr id="19" name="Text Box 53"/>
          <p:cNvSpPr txBox="1">
            <a:spLocks noChangeArrowheads="1"/>
          </p:cNvSpPr>
          <p:nvPr/>
        </p:nvSpPr>
        <p:spPr bwMode="auto">
          <a:xfrm rot="16200000">
            <a:off x="2960688" y="2001837"/>
            <a:ext cx="393700" cy="276225"/>
          </a:xfrm>
          <a:prstGeom prst="rect">
            <a:avLst/>
          </a:prstGeom>
          <a:solidFill>
            <a:schemeClr val="accent2"/>
          </a:solidFill>
          <a:ln w="19050" algn="ctr">
            <a:solidFill>
              <a:schemeClr val="bg2">
                <a:lumMod val="10000"/>
              </a:schemeClr>
            </a:solidFill>
            <a:miter lim="800000"/>
            <a:headEnd/>
            <a:tailEnd/>
          </a:ln>
          <a:effectLst/>
        </p:spPr>
        <p:txBody>
          <a:bodyPr>
            <a:spAutoFit/>
          </a:bodyPr>
          <a:lstStyle/>
          <a:p>
            <a:pPr>
              <a:defRPr/>
            </a:pPr>
            <a:r>
              <a:rPr lang="en-US" sz="1200" kern="0" dirty="0">
                <a:solidFill>
                  <a:prstClr val="black"/>
                </a:solidFill>
              </a:rPr>
              <a:t>p7</a:t>
            </a:r>
            <a:endParaRPr lang="en-GB" sz="1200" kern="0" dirty="0">
              <a:solidFill>
                <a:prstClr val="black"/>
              </a:solidFill>
            </a:endParaRPr>
          </a:p>
        </p:txBody>
      </p:sp>
      <p:sp>
        <p:nvSpPr>
          <p:cNvPr id="31" name="TextBox 30"/>
          <p:cNvSpPr txBox="1"/>
          <p:nvPr/>
        </p:nvSpPr>
        <p:spPr>
          <a:xfrm>
            <a:off x="1928813" y="4216400"/>
            <a:ext cx="1081087" cy="1938338"/>
          </a:xfrm>
          <a:prstGeom prst="rect">
            <a:avLst/>
          </a:prstGeom>
          <a:noFill/>
        </p:spPr>
        <p:txBody>
          <a:bodyPr wrap="none">
            <a:spAutoFit/>
          </a:bodyPr>
          <a:lstStyle/>
          <a:p>
            <a:pPr>
              <a:defRPr/>
            </a:pPr>
            <a:r>
              <a:rPr lang="en-US" sz="1200" b="1" kern="0" dirty="0">
                <a:solidFill>
                  <a:srgbClr val="FFFFFF"/>
                </a:solidFill>
              </a:rPr>
              <a:t>Telaprevir</a:t>
            </a:r>
          </a:p>
          <a:p>
            <a:pPr>
              <a:defRPr/>
            </a:pPr>
            <a:r>
              <a:rPr lang="en-US" sz="1200" b="1" kern="0" dirty="0">
                <a:solidFill>
                  <a:srgbClr val="FFFFFF"/>
                </a:solidFill>
              </a:rPr>
              <a:t>Boceprevir</a:t>
            </a:r>
            <a:br>
              <a:rPr lang="en-US" sz="1200" b="1" kern="0" dirty="0">
                <a:solidFill>
                  <a:srgbClr val="FFFFFF"/>
                </a:solidFill>
              </a:rPr>
            </a:br>
            <a:r>
              <a:rPr lang="en-US" sz="1200" b="1" kern="0" dirty="0">
                <a:solidFill>
                  <a:srgbClr val="FFFFFF"/>
                </a:solidFill>
              </a:rPr>
              <a:t>Simeprevir</a:t>
            </a:r>
          </a:p>
          <a:p>
            <a:pPr>
              <a:defRPr/>
            </a:pPr>
            <a:r>
              <a:rPr lang="en-US" sz="1200" b="1" kern="0" dirty="0">
                <a:solidFill>
                  <a:srgbClr val="FFFFFF"/>
                </a:solidFill>
              </a:rPr>
              <a:t>Asunaprevir</a:t>
            </a:r>
          </a:p>
          <a:p>
            <a:pPr>
              <a:defRPr/>
            </a:pPr>
            <a:r>
              <a:rPr lang="en-US" sz="1200" b="1" kern="0" dirty="0">
                <a:solidFill>
                  <a:srgbClr val="FFFFFF"/>
                </a:solidFill>
              </a:rPr>
              <a:t>ABT-450</a:t>
            </a:r>
          </a:p>
          <a:p>
            <a:pPr>
              <a:defRPr/>
            </a:pPr>
            <a:r>
              <a:rPr lang="en-US" sz="1200" b="1" kern="0" dirty="0">
                <a:solidFill>
                  <a:srgbClr val="FFFFFF"/>
                </a:solidFill>
              </a:rPr>
              <a:t>MK-5172</a:t>
            </a:r>
          </a:p>
          <a:p>
            <a:pPr>
              <a:defRPr/>
            </a:pPr>
            <a:r>
              <a:rPr lang="en-US" sz="1200" b="1" kern="0" dirty="0">
                <a:solidFill>
                  <a:srgbClr val="FFFFFF"/>
                </a:solidFill>
              </a:rPr>
              <a:t>Faldaprevir</a:t>
            </a:r>
          </a:p>
          <a:p>
            <a:pPr>
              <a:defRPr/>
            </a:pPr>
            <a:r>
              <a:rPr lang="en-US" sz="1200" b="1" kern="0" dirty="0">
                <a:solidFill>
                  <a:srgbClr val="FFFFFF"/>
                </a:solidFill>
              </a:rPr>
              <a:t>Sovaprevir</a:t>
            </a:r>
          </a:p>
          <a:p>
            <a:pPr>
              <a:defRPr/>
            </a:pPr>
            <a:r>
              <a:rPr lang="en-US" sz="1200" b="1" kern="0" dirty="0">
                <a:solidFill>
                  <a:srgbClr val="FFFFFF"/>
                </a:solidFill>
              </a:rPr>
              <a:t>ACH-2684</a:t>
            </a:r>
          </a:p>
          <a:p>
            <a:pPr>
              <a:defRPr/>
            </a:pPr>
            <a:endParaRPr lang="en-GB" sz="1200" b="1" kern="0" dirty="0">
              <a:solidFill>
                <a:srgbClr val="FFFFFF"/>
              </a:solidFill>
            </a:endParaRPr>
          </a:p>
        </p:txBody>
      </p:sp>
      <p:sp>
        <p:nvSpPr>
          <p:cNvPr id="32" name="TextBox 31"/>
          <p:cNvSpPr txBox="1"/>
          <p:nvPr/>
        </p:nvSpPr>
        <p:spPr>
          <a:xfrm>
            <a:off x="4232275" y="4216400"/>
            <a:ext cx="1112838" cy="1938338"/>
          </a:xfrm>
          <a:prstGeom prst="rect">
            <a:avLst/>
          </a:prstGeom>
          <a:noFill/>
        </p:spPr>
        <p:txBody>
          <a:bodyPr wrap="none">
            <a:spAutoFit/>
          </a:bodyPr>
          <a:lstStyle/>
          <a:p>
            <a:pPr>
              <a:defRPr/>
            </a:pPr>
            <a:r>
              <a:rPr lang="en-US" sz="1200" b="1" dirty="0">
                <a:solidFill>
                  <a:srgbClr val="FFFFFF"/>
                </a:solidFill>
              </a:rPr>
              <a:t>Daclatasvir</a:t>
            </a:r>
          </a:p>
          <a:p>
            <a:pPr>
              <a:defRPr/>
            </a:pPr>
            <a:r>
              <a:rPr lang="en-US" sz="1200" b="1" dirty="0">
                <a:solidFill>
                  <a:srgbClr val="FFFFFF"/>
                </a:solidFill>
              </a:rPr>
              <a:t>Ledipasvir</a:t>
            </a:r>
          </a:p>
          <a:p>
            <a:pPr>
              <a:defRPr/>
            </a:pPr>
            <a:r>
              <a:rPr lang="en-US" sz="1200" b="1" dirty="0">
                <a:solidFill>
                  <a:srgbClr val="FFFFFF"/>
                </a:solidFill>
              </a:rPr>
              <a:t>Ombitasvir</a:t>
            </a:r>
          </a:p>
          <a:p>
            <a:pPr>
              <a:defRPr/>
            </a:pPr>
            <a:r>
              <a:rPr lang="en-US" sz="1200" b="1" dirty="0">
                <a:solidFill>
                  <a:srgbClr val="FFFFFF"/>
                </a:solidFill>
              </a:rPr>
              <a:t>MK-8742</a:t>
            </a:r>
          </a:p>
          <a:p>
            <a:pPr>
              <a:defRPr/>
            </a:pPr>
            <a:r>
              <a:rPr lang="en-US" sz="1200" b="1" dirty="0">
                <a:solidFill>
                  <a:srgbClr val="FFFFFF"/>
                </a:solidFill>
              </a:rPr>
              <a:t>GS-5885</a:t>
            </a:r>
          </a:p>
          <a:p>
            <a:pPr>
              <a:defRPr/>
            </a:pPr>
            <a:r>
              <a:rPr lang="en-US" sz="1200" b="1" kern="0" dirty="0">
                <a:solidFill>
                  <a:srgbClr val="FFFFFF"/>
                </a:solidFill>
              </a:rPr>
              <a:t>GS-5816</a:t>
            </a:r>
          </a:p>
          <a:p>
            <a:pPr>
              <a:defRPr/>
            </a:pPr>
            <a:r>
              <a:rPr lang="en-US" sz="1200" b="1" kern="0" dirty="0">
                <a:solidFill>
                  <a:srgbClr val="FFFFFF"/>
                </a:solidFill>
              </a:rPr>
              <a:t>ACH-3102</a:t>
            </a:r>
          </a:p>
          <a:p>
            <a:pPr>
              <a:defRPr/>
            </a:pPr>
            <a:r>
              <a:rPr lang="en-US" sz="1200" b="1" kern="0" dirty="0">
                <a:solidFill>
                  <a:srgbClr val="FFFFFF"/>
                </a:solidFill>
              </a:rPr>
              <a:t>PPI-668</a:t>
            </a:r>
          </a:p>
          <a:p>
            <a:pPr>
              <a:defRPr/>
            </a:pPr>
            <a:r>
              <a:rPr lang="en-US" sz="1200" b="1" kern="0" dirty="0">
                <a:solidFill>
                  <a:srgbClr val="FFFFFF"/>
                </a:solidFill>
              </a:rPr>
              <a:t>GSK2336805</a:t>
            </a:r>
          </a:p>
          <a:p>
            <a:pPr>
              <a:defRPr/>
            </a:pPr>
            <a:r>
              <a:rPr lang="en-US" sz="1200" b="1" kern="0" dirty="0">
                <a:solidFill>
                  <a:srgbClr val="FFFFFF"/>
                </a:solidFill>
              </a:rPr>
              <a:t>Samatasvir</a:t>
            </a:r>
            <a:endParaRPr lang="en-US" sz="1200" b="1" dirty="0">
              <a:solidFill>
                <a:srgbClr val="FFFFFF"/>
              </a:solidFill>
            </a:endParaRPr>
          </a:p>
        </p:txBody>
      </p:sp>
      <p:sp>
        <p:nvSpPr>
          <p:cNvPr id="33" name="Text Box 91"/>
          <p:cNvSpPr txBox="1">
            <a:spLocks noChangeArrowheads="1"/>
          </p:cNvSpPr>
          <p:nvPr/>
        </p:nvSpPr>
        <p:spPr bwMode="auto">
          <a:xfrm>
            <a:off x="6040438" y="4216400"/>
            <a:ext cx="989012" cy="830263"/>
          </a:xfrm>
          <a:prstGeom prst="rect">
            <a:avLst/>
          </a:prstGeom>
          <a:noFill/>
          <a:ln w="9525" algn="ctr">
            <a:noFill/>
            <a:miter lim="800000"/>
            <a:headEnd/>
            <a:tailEnd/>
          </a:ln>
          <a:extLst/>
        </p:spPr>
        <p:txBody>
          <a:bodyPr wrap="none">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algn="ctr" eaLnBrk="0" fontAlgn="base" hangingPunct="0">
              <a:spcBef>
                <a:spcPct val="0"/>
              </a:spcBef>
              <a:spcAft>
                <a:spcPct val="25000"/>
              </a:spcAft>
              <a:buChar char="•"/>
              <a:defRPr sz="3600" b="1" baseline="-25000">
                <a:solidFill>
                  <a:schemeClr val="tx1"/>
                </a:solidFill>
                <a:latin typeface="Arial" pitchFamily="34" charset="0"/>
              </a:defRPr>
            </a:lvl6pPr>
            <a:lvl7pPr marL="2971800" indent="-228600" algn="ctr" eaLnBrk="0" fontAlgn="base" hangingPunct="0">
              <a:spcBef>
                <a:spcPct val="0"/>
              </a:spcBef>
              <a:spcAft>
                <a:spcPct val="25000"/>
              </a:spcAft>
              <a:buChar char="•"/>
              <a:defRPr sz="3600" b="1" baseline="-25000">
                <a:solidFill>
                  <a:schemeClr val="tx1"/>
                </a:solidFill>
                <a:latin typeface="Arial" pitchFamily="34" charset="0"/>
              </a:defRPr>
            </a:lvl7pPr>
            <a:lvl8pPr marL="3429000" indent="-228600" algn="ctr" eaLnBrk="0" fontAlgn="base" hangingPunct="0">
              <a:spcBef>
                <a:spcPct val="0"/>
              </a:spcBef>
              <a:spcAft>
                <a:spcPct val="25000"/>
              </a:spcAft>
              <a:buChar char="•"/>
              <a:defRPr sz="3600" b="1" baseline="-25000">
                <a:solidFill>
                  <a:schemeClr val="tx1"/>
                </a:solidFill>
                <a:latin typeface="Arial" pitchFamily="34" charset="0"/>
              </a:defRPr>
            </a:lvl8pPr>
            <a:lvl9pPr marL="3886200" indent="-228600" algn="ctr" eaLnBrk="0" fontAlgn="base" hangingPunct="0">
              <a:spcBef>
                <a:spcPct val="0"/>
              </a:spcBef>
              <a:spcAft>
                <a:spcPct val="25000"/>
              </a:spcAft>
              <a:buChar char="•"/>
              <a:defRPr sz="3600" b="1" baseline="-25000">
                <a:solidFill>
                  <a:schemeClr val="tx1"/>
                </a:solidFill>
                <a:latin typeface="Arial" pitchFamily="34" charset="0"/>
              </a:defRPr>
            </a:lvl9pPr>
          </a:lstStyle>
          <a:p>
            <a:pPr>
              <a:defRPr/>
            </a:pPr>
            <a:r>
              <a:rPr lang="en-US" sz="1200" kern="0" baseline="0" dirty="0" smtClean="0">
                <a:solidFill>
                  <a:srgbClr val="FFFFFF"/>
                </a:solidFill>
                <a:latin typeface="Arial"/>
              </a:rPr>
              <a:t>Sofosbuvir</a:t>
            </a:r>
          </a:p>
          <a:p>
            <a:pPr>
              <a:defRPr/>
            </a:pPr>
            <a:r>
              <a:rPr lang="en-US" sz="1200" kern="0" baseline="0" dirty="0" smtClean="0">
                <a:solidFill>
                  <a:srgbClr val="FFFFFF"/>
                </a:solidFill>
                <a:latin typeface="Arial"/>
              </a:rPr>
              <a:t>VX-135</a:t>
            </a:r>
          </a:p>
          <a:p>
            <a:pPr>
              <a:defRPr/>
            </a:pPr>
            <a:r>
              <a:rPr lang="en-US" sz="1200" kern="0" baseline="0" dirty="0" smtClean="0">
                <a:solidFill>
                  <a:srgbClr val="FFFFFF"/>
                </a:solidFill>
                <a:latin typeface="Arial"/>
              </a:rPr>
              <a:t>IDX21437</a:t>
            </a:r>
          </a:p>
          <a:p>
            <a:pPr>
              <a:defRPr/>
            </a:pPr>
            <a:r>
              <a:rPr lang="en-US" sz="1200" kern="0" baseline="0" dirty="0" smtClean="0">
                <a:solidFill>
                  <a:srgbClr val="FFFFFF"/>
                </a:solidFill>
                <a:latin typeface="Arial"/>
              </a:rPr>
              <a:t>ACH-3422</a:t>
            </a:r>
          </a:p>
        </p:txBody>
      </p:sp>
      <p:sp>
        <p:nvSpPr>
          <p:cNvPr id="34" name="Text Box 91"/>
          <p:cNvSpPr txBox="1">
            <a:spLocks noChangeArrowheads="1"/>
          </p:cNvSpPr>
          <p:nvPr/>
        </p:nvSpPr>
        <p:spPr bwMode="auto">
          <a:xfrm>
            <a:off x="7672388" y="4216400"/>
            <a:ext cx="1087437" cy="1016000"/>
          </a:xfrm>
          <a:prstGeom prst="rect">
            <a:avLst/>
          </a:prstGeom>
          <a:noFill/>
          <a:ln w="9525" algn="ctr">
            <a:noFill/>
            <a:miter lim="800000"/>
            <a:headEnd/>
            <a:tailEnd/>
          </a:ln>
          <a:extLst/>
        </p:spPr>
        <p:txBody>
          <a:bodyPr wrap="none">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algn="ctr" eaLnBrk="0" fontAlgn="base" hangingPunct="0">
              <a:spcBef>
                <a:spcPct val="0"/>
              </a:spcBef>
              <a:spcAft>
                <a:spcPct val="25000"/>
              </a:spcAft>
              <a:buChar char="•"/>
              <a:defRPr sz="3600" b="1" baseline="-25000">
                <a:solidFill>
                  <a:schemeClr val="tx1"/>
                </a:solidFill>
                <a:latin typeface="Arial" pitchFamily="34" charset="0"/>
              </a:defRPr>
            </a:lvl6pPr>
            <a:lvl7pPr marL="2971800" indent="-228600" algn="ctr" eaLnBrk="0" fontAlgn="base" hangingPunct="0">
              <a:spcBef>
                <a:spcPct val="0"/>
              </a:spcBef>
              <a:spcAft>
                <a:spcPct val="25000"/>
              </a:spcAft>
              <a:buChar char="•"/>
              <a:defRPr sz="3600" b="1" baseline="-25000">
                <a:solidFill>
                  <a:schemeClr val="tx1"/>
                </a:solidFill>
                <a:latin typeface="Arial" pitchFamily="34" charset="0"/>
              </a:defRPr>
            </a:lvl7pPr>
            <a:lvl8pPr marL="3429000" indent="-228600" algn="ctr" eaLnBrk="0" fontAlgn="base" hangingPunct="0">
              <a:spcBef>
                <a:spcPct val="0"/>
              </a:spcBef>
              <a:spcAft>
                <a:spcPct val="25000"/>
              </a:spcAft>
              <a:buChar char="•"/>
              <a:defRPr sz="3600" b="1" baseline="-25000">
                <a:solidFill>
                  <a:schemeClr val="tx1"/>
                </a:solidFill>
                <a:latin typeface="Arial" pitchFamily="34" charset="0"/>
              </a:defRPr>
            </a:lvl8pPr>
            <a:lvl9pPr marL="3886200" indent="-228600" algn="ctr" eaLnBrk="0" fontAlgn="base" hangingPunct="0">
              <a:spcBef>
                <a:spcPct val="0"/>
              </a:spcBef>
              <a:spcAft>
                <a:spcPct val="25000"/>
              </a:spcAft>
              <a:buChar char="•"/>
              <a:defRPr sz="3600" b="1" baseline="-25000">
                <a:solidFill>
                  <a:schemeClr val="tx1"/>
                </a:solidFill>
                <a:latin typeface="Arial" pitchFamily="34" charset="0"/>
              </a:defRPr>
            </a:lvl9pPr>
          </a:lstStyle>
          <a:p>
            <a:pPr>
              <a:defRPr/>
            </a:pPr>
            <a:r>
              <a:rPr lang="en-US" sz="1200" kern="0" baseline="0" dirty="0" smtClean="0">
                <a:solidFill>
                  <a:srgbClr val="FFFFFF"/>
                </a:solidFill>
                <a:latin typeface="Arial"/>
              </a:rPr>
              <a:t>Dasabuvir</a:t>
            </a:r>
          </a:p>
          <a:p>
            <a:pPr>
              <a:defRPr/>
            </a:pPr>
            <a:r>
              <a:rPr lang="en-US" sz="1200" kern="0" baseline="0" dirty="0" smtClean="0">
                <a:solidFill>
                  <a:srgbClr val="FFFFFF"/>
                </a:solidFill>
                <a:latin typeface="Arial"/>
              </a:rPr>
              <a:t>BMS-791325</a:t>
            </a:r>
          </a:p>
          <a:p>
            <a:pPr>
              <a:defRPr/>
            </a:pPr>
            <a:r>
              <a:rPr lang="en-US" sz="1200" kern="0" baseline="0" dirty="0" smtClean="0">
                <a:solidFill>
                  <a:srgbClr val="FFFFFF"/>
                </a:solidFill>
                <a:latin typeface="Arial"/>
              </a:rPr>
              <a:t>PPI-383</a:t>
            </a:r>
          </a:p>
          <a:p>
            <a:pPr>
              <a:defRPr/>
            </a:pPr>
            <a:r>
              <a:rPr lang="en-US" sz="1200" kern="0" baseline="0" dirty="0" smtClean="0">
                <a:solidFill>
                  <a:srgbClr val="FFFFFF"/>
                </a:solidFill>
                <a:latin typeface="Arial"/>
              </a:rPr>
              <a:t>GS-9669</a:t>
            </a:r>
          </a:p>
          <a:p>
            <a:pPr>
              <a:defRPr/>
            </a:pPr>
            <a:r>
              <a:rPr lang="en-US" sz="1200" kern="0" baseline="0" dirty="0" smtClean="0">
                <a:solidFill>
                  <a:srgbClr val="FFFFFF"/>
                </a:solidFill>
                <a:latin typeface="Arial"/>
              </a:rPr>
              <a:t>TMC647055</a:t>
            </a:r>
            <a:endParaRPr lang="en-GB" sz="1200" kern="0" baseline="0" dirty="0" smtClean="0">
              <a:solidFill>
                <a:srgbClr val="FFFFFF"/>
              </a:solidFill>
              <a:latin typeface="Arial"/>
            </a:endParaRPr>
          </a:p>
        </p:txBody>
      </p:sp>
      <p:sp>
        <p:nvSpPr>
          <p:cNvPr id="43" name="TextBox 42"/>
          <p:cNvSpPr txBox="1"/>
          <p:nvPr/>
        </p:nvSpPr>
        <p:spPr>
          <a:xfrm>
            <a:off x="5830888" y="3378200"/>
            <a:ext cx="1439862" cy="731838"/>
          </a:xfrm>
          <a:prstGeom prst="rect">
            <a:avLst/>
          </a:prstGeom>
          <a:solidFill>
            <a:schemeClr val="bg2"/>
          </a:solidFill>
          <a:ln>
            <a:solidFill>
              <a:schemeClr val="bg2">
                <a:lumMod val="10000"/>
              </a:schemeClr>
            </a:solidFill>
          </a:ln>
        </p:spPr>
        <p:txBody>
          <a:bodyPr lIns="36000" tIns="90000" rIns="36000" anchor="ctr" anchorCtr="1"/>
          <a:lstStyle>
            <a:defPPr>
              <a:defRPr lang="en-US"/>
            </a:defPPr>
            <a:lvl1pPr algn="ctr">
              <a:defRPr>
                <a:latin typeface="+mn-lt"/>
                <a:cs typeface="Arial" pitchFamily="34" charset="0"/>
              </a:defRPr>
            </a:lvl1pPr>
          </a:lstStyle>
          <a:p>
            <a:pPr>
              <a:defRPr/>
            </a:pPr>
            <a:r>
              <a:rPr lang="en-GB" sz="1200" dirty="0">
                <a:solidFill>
                  <a:srgbClr val="777777">
                    <a:lumMod val="10000"/>
                  </a:srgbClr>
                </a:solidFill>
              </a:rPr>
              <a:t>NS5B</a:t>
            </a:r>
            <a:br>
              <a:rPr lang="en-GB" sz="1200" dirty="0">
                <a:solidFill>
                  <a:srgbClr val="777777">
                    <a:lumMod val="10000"/>
                  </a:srgbClr>
                </a:solidFill>
              </a:rPr>
            </a:br>
            <a:r>
              <a:rPr lang="en-GB" sz="1200" dirty="0" smtClean="0">
                <a:solidFill>
                  <a:srgbClr val="777777">
                    <a:lumMod val="10000"/>
                  </a:srgbClr>
                </a:solidFill>
              </a:rPr>
              <a:t>NUC Inhibitors</a:t>
            </a:r>
            <a:endParaRPr lang="en-GB" sz="1200" dirty="0">
              <a:solidFill>
                <a:srgbClr val="777777">
                  <a:lumMod val="10000"/>
                </a:srgbClr>
              </a:solidFill>
            </a:endParaRPr>
          </a:p>
        </p:txBody>
      </p:sp>
      <p:sp>
        <p:nvSpPr>
          <p:cNvPr id="44" name="TextBox 43"/>
          <p:cNvSpPr txBox="1"/>
          <p:nvPr/>
        </p:nvSpPr>
        <p:spPr>
          <a:xfrm>
            <a:off x="1760538" y="3378200"/>
            <a:ext cx="1439862" cy="731838"/>
          </a:xfrm>
          <a:prstGeom prst="rect">
            <a:avLst/>
          </a:prstGeom>
          <a:solidFill>
            <a:schemeClr val="accent3"/>
          </a:solidFill>
          <a:ln>
            <a:solidFill>
              <a:schemeClr val="bg2">
                <a:lumMod val="10000"/>
              </a:schemeClr>
            </a:solidFill>
          </a:ln>
        </p:spPr>
        <p:txBody>
          <a:bodyPr lIns="36000" tIns="90000" rIns="36000" anchor="ctr" anchorCtr="1"/>
          <a:lstStyle>
            <a:defPPr>
              <a:defRPr lang="en-US"/>
            </a:defPPr>
            <a:lvl1pPr algn="ctr">
              <a:defRPr>
                <a:latin typeface="+mn-lt"/>
                <a:cs typeface="Arial" pitchFamily="34" charset="0"/>
              </a:defRPr>
            </a:lvl1pPr>
          </a:lstStyle>
          <a:p>
            <a:pPr>
              <a:defRPr/>
            </a:pPr>
            <a:r>
              <a:rPr lang="en-GB" sz="1200" dirty="0">
                <a:solidFill>
                  <a:srgbClr val="777777">
                    <a:lumMod val="10000"/>
                  </a:srgbClr>
                </a:solidFill>
              </a:rPr>
              <a:t>NS3</a:t>
            </a:r>
            <a:br>
              <a:rPr lang="en-GB" sz="1200" dirty="0">
                <a:solidFill>
                  <a:srgbClr val="777777">
                    <a:lumMod val="10000"/>
                  </a:srgbClr>
                </a:solidFill>
              </a:rPr>
            </a:br>
            <a:r>
              <a:rPr lang="en-GB" sz="1200" dirty="0" smtClean="0">
                <a:solidFill>
                  <a:srgbClr val="777777">
                    <a:lumMod val="10000"/>
                  </a:srgbClr>
                </a:solidFill>
              </a:rPr>
              <a:t>Protease Inhibitors</a:t>
            </a:r>
            <a:endParaRPr lang="en-GB" sz="1200" dirty="0">
              <a:solidFill>
                <a:srgbClr val="777777">
                  <a:lumMod val="10000"/>
                </a:srgbClr>
              </a:solidFill>
            </a:endParaRPr>
          </a:p>
        </p:txBody>
      </p:sp>
      <p:sp>
        <p:nvSpPr>
          <p:cNvPr id="45" name="TextBox 44"/>
          <p:cNvSpPr txBox="1"/>
          <p:nvPr/>
        </p:nvSpPr>
        <p:spPr>
          <a:xfrm>
            <a:off x="4113213" y="3378200"/>
            <a:ext cx="1439862" cy="731838"/>
          </a:xfrm>
          <a:prstGeom prst="rect">
            <a:avLst/>
          </a:prstGeom>
          <a:solidFill>
            <a:schemeClr val="tx2"/>
          </a:solidFill>
          <a:ln>
            <a:solidFill>
              <a:schemeClr val="bg2">
                <a:lumMod val="10000"/>
              </a:schemeClr>
            </a:solidFill>
          </a:ln>
        </p:spPr>
        <p:txBody>
          <a:bodyPr lIns="36000" tIns="90000" rIns="36000" anchor="ctr" anchorCtr="1"/>
          <a:lstStyle/>
          <a:p>
            <a:pPr algn="ctr">
              <a:defRPr/>
            </a:pPr>
            <a:r>
              <a:rPr lang="en-GB" sz="1200" dirty="0">
                <a:solidFill>
                  <a:srgbClr val="777777">
                    <a:lumMod val="10000"/>
                  </a:srgbClr>
                </a:solidFill>
              </a:rPr>
              <a:t>NS5A</a:t>
            </a:r>
            <a:br>
              <a:rPr lang="en-GB" sz="1200" dirty="0">
                <a:solidFill>
                  <a:srgbClr val="777777">
                    <a:lumMod val="10000"/>
                  </a:srgbClr>
                </a:solidFill>
              </a:rPr>
            </a:br>
            <a:r>
              <a:rPr lang="en-GB" sz="1200" dirty="0">
                <a:solidFill>
                  <a:srgbClr val="777777">
                    <a:lumMod val="10000"/>
                  </a:srgbClr>
                </a:solidFill>
              </a:rPr>
              <a:t>Replication Complex Inhibitors</a:t>
            </a:r>
          </a:p>
        </p:txBody>
      </p:sp>
      <p:sp>
        <p:nvSpPr>
          <p:cNvPr id="46" name="TextBox 45"/>
          <p:cNvSpPr txBox="1"/>
          <p:nvPr/>
        </p:nvSpPr>
        <p:spPr>
          <a:xfrm>
            <a:off x="381000" y="3378200"/>
            <a:ext cx="1117600" cy="731838"/>
          </a:xfrm>
          <a:prstGeom prst="rect">
            <a:avLst/>
          </a:prstGeom>
          <a:solidFill>
            <a:schemeClr val="accent3"/>
          </a:solidFill>
          <a:ln>
            <a:solidFill>
              <a:schemeClr val="bg2">
                <a:lumMod val="10000"/>
              </a:schemeClr>
            </a:solidFill>
          </a:ln>
        </p:spPr>
        <p:txBody>
          <a:bodyPr lIns="36000" tIns="90000" rIns="36000" anchor="ctr" anchorCtr="1"/>
          <a:lstStyle/>
          <a:p>
            <a:pPr algn="ctr">
              <a:defRPr/>
            </a:pPr>
            <a:r>
              <a:rPr lang="en-GB" sz="1200" dirty="0">
                <a:solidFill>
                  <a:srgbClr val="777777">
                    <a:lumMod val="10000"/>
                  </a:srgbClr>
                </a:solidFill>
              </a:rPr>
              <a:t>Ribavirin</a:t>
            </a:r>
          </a:p>
        </p:txBody>
      </p:sp>
      <p:sp>
        <p:nvSpPr>
          <p:cNvPr id="47" name="TextBox 46"/>
          <p:cNvSpPr txBox="1"/>
          <p:nvPr/>
        </p:nvSpPr>
        <p:spPr>
          <a:xfrm>
            <a:off x="7475538" y="3378200"/>
            <a:ext cx="1439862" cy="731838"/>
          </a:xfrm>
          <a:prstGeom prst="rect">
            <a:avLst/>
          </a:prstGeom>
          <a:solidFill>
            <a:schemeClr val="bg2"/>
          </a:solidFill>
          <a:ln>
            <a:solidFill>
              <a:schemeClr val="bg2">
                <a:lumMod val="10000"/>
              </a:schemeClr>
            </a:solidFill>
          </a:ln>
        </p:spPr>
        <p:txBody>
          <a:bodyPr lIns="36000" tIns="90000" rIns="36000" anchor="ctr" anchorCtr="1"/>
          <a:lstStyle>
            <a:defPPr>
              <a:defRPr lang="en-US"/>
            </a:defPPr>
            <a:lvl1pPr algn="ctr">
              <a:defRPr>
                <a:latin typeface="+mn-lt"/>
                <a:cs typeface="Arial" pitchFamily="34" charset="0"/>
              </a:defRPr>
            </a:lvl1pPr>
          </a:lstStyle>
          <a:p>
            <a:pPr>
              <a:defRPr/>
            </a:pPr>
            <a:r>
              <a:rPr lang="en-GB" sz="1200" dirty="0">
                <a:solidFill>
                  <a:srgbClr val="777777">
                    <a:lumMod val="10000"/>
                  </a:srgbClr>
                </a:solidFill>
              </a:rPr>
              <a:t>NS5B</a:t>
            </a:r>
            <a:br>
              <a:rPr lang="en-GB" sz="1200" dirty="0">
                <a:solidFill>
                  <a:srgbClr val="777777">
                    <a:lumMod val="10000"/>
                  </a:srgbClr>
                </a:solidFill>
              </a:rPr>
            </a:br>
            <a:r>
              <a:rPr lang="en-GB" sz="1200" dirty="0" smtClean="0">
                <a:solidFill>
                  <a:srgbClr val="777777">
                    <a:lumMod val="10000"/>
                  </a:srgbClr>
                </a:solidFill>
              </a:rPr>
              <a:t>Non-NUC Inhibitors</a:t>
            </a:r>
            <a:endParaRPr lang="en-GB" sz="1200" dirty="0">
              <a:solidFill>
                <a:srgbClr val="777777">
                  <a:lumMod val="10000"/>
                </a:srgbClr>
              </a:solidFill>
            </a:endParaRPr>
          </a:p>
        </p:txBody>
      </p:sp>
      <p:cxnSp>
        <p:nvCxnSpPr>
          <p:cNvPr id="50" name="Elbow Connector 49"/>
          <p:cNvCxnSpPr>
            <a:stCxn id="15" idx="2"/>
            <a:endCxn id="44" idx="0"/>
          </p:cNvCxnSpPr>
          <p:nvPr/>
        </p:nvCxnSpPr>
        <p:spPr>
          <a:xfrm rot="5400000">
            <a:off x="3003550" y="1804988"/>
            <a:ext cx="1050925" cy="209550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17" idx="2"/>
            <a:endCxn id="45" idx="0"/>
          </p:cNvCxnSpPr>
          <p:nvPr/>
        </p:nvCxnSpPr>
        <p:spPr>
          <a:xfrm rot="5400000">
            <a:off x="5059363" y="2101850"/>
            <a:ext cx="1050925" cy="1501775"/>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18" idx="2"/>
          </p:cNvCxnSpPr>
          <p:nvPr/>
        </p:nvCxnSpPr>
        <p:spPr>
          <a:xfrm rot="5400000">
            <a:off x="6443663" y="2466975"/>
            <a:ext cx="1050925" cy="771525"/>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8" idx="2"/>
          </p:cNvCxnSpPr>
          <p:nvPr/>
        </p:nvCxnSpPr>
        <p:spPr>
          <a:xfrm rot="16200000" flipH="1">
            <a:off x="7298531" y="2383632"/>
            <a:ext cx="1050925" cy="938212"/>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 Box 53"/>
          <p:cNvSpPr txBox="1">
            <a:spLocks noChangeArrowheads="1"/>
          </p:cNvSpPr>
          <p:nvPr/>
        </p:nvSpPr>
        <p:spPr bwMode="auto">
          <a:xfrm rot="16200000">
            <a:off x="5095876" y="1947862"/>
            <a:ext cx="393700" cy="384175"/>
          </a:xfrm>
          <a:prstGeom prst="rect">
            <a:avLst/>
          </a:prstGeom>
          <a:solidFill>
            <a:schemeClr val="accent2"/>
          </a:solidFill>
          <a:ln w="19050" algn="ctr">
            <a:solidFill>
              <a:schemeClr val="bg2">
                <a:lumMod val="10000"/>
              </a:schemeClr>
            </a:solidFill>
            <a:miter lim="800000"/>
            <a:headEnd/>
            <a:tailEnd/>
          </a:ln>
          <a:effectLst/>
        </p:spPr>
        <p:txBody>
          <a:bodyPr>
            <a:spAutoFit/>
          </a:bodyPr>
          <a:lstStyle/>
          <a:p>
            <a:pPr>
              <a:defRPr/>
            </a:pPr>
            <a:endParaRPr lang="en-GB" sz="1200" kern="0" dirty="0">
              <a:solidFill>
                <a:prstClr val="black"/>
              </a:solidFill>
            </a:endParaRPr>
          </a:p>
        </p:txBody>
      </p:sp>
      <p:sp>
        <p:nvSpPr>
          <p:cNvPr id="28" name="Text Box 92"/>
          <p:cNvSpPr txBox="1">
            <a:spLocks noChangeArrowheads="1"/>
          </p:cNvSpPr>
          <p:nvPr/>
        </p:nvSpPr>
        <p:spPr bwMode="auto">
          <a:xfrm>
            <a:off x="6916738" y="2678113"/>
            <a:ext cx="1044575" cy="365125"/>
          </a:xfrm>
          <a:prstGeom prst="rect">
            <a:avLst/>
          </a:prstGeom>
          <a:solidFill>
            <a:schemeClr val="bg1"/>
          </a:solidFill>
          <a:ln>
            <a:noFill/>
          </a:ln>
          <a:extLst/>
        </p:spPr>
        <p:txBody>
          <a:bodyPr anchor="ctr">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algn="ctr" eaLnBrk="0" fontAlgn="base" hangingPunct="0">
              <a:spcBef>
                <a:spcPct val="0"/>
              </a:spcBef>
              <a:spcAft>
                <a:spcPct val="25000"/>
              </a:spcAft>
              <a:buChar char="•"/>
              <a:defRPr sz="3600" b="1" baseline="-25000">
                <a:solidFill>
                  <a:schemeClr val="tx1"/>
                </a:solidFill>
                <a:latin typeface="Arial" pitchFamily="34" charset="0"/>
              </a:defRPr>
            </a:lvl6pPr>
            <a:lvl7pPr marL="2971800" indent="-228600" algn="ctr" eaLnBrk="0" fontAlgn="base" hangingPunct="0">
              <a:spcBef>
                <a:spcPct val="0"/>
              </a:spcBef>
              <a:spcAft>
                <a:spcPct val="25000"/>
              </a:spcAft>
              <a:buChar char="•"/>
              <a:defRPr sz="3600" b="1" baseline="-25000">
                <a:solidFill>
                  <a:schemeClr val="tx1"/>
                </a:solidFill>
                <a:latin typeface="Arial" pitchFamily="34" charset="0"/>
              </a:defRPr>
            </a:lvl7pPr>
            <a:lvl8pPr marL="3429000" indent="-228600" algn="ctr" eaLnBrk="0" fontAlgn="base" hangingPunct="0">
              <a:spcBef>
                <a:spcPct val="0"/>
              </a:spcBef>
              <a:spcAft>
                <a:spcPct val="25000"/>
              </a:spcAft>
              <a:buChar char="•"/>
              <a:defRPr sz="3600" b="1" baseline="-25000">
                <a:solidFill>
                  <a:schemeClr val="tx1"/>
                </a:solidFill>
                <a:latin typeface="Arial" pitchFamily="34" charset="0"/>
              </a:defRPr>
            </a:lvl8pPr>
            <a:lvl9pPr marL="3886200" indent="-228600" algn="ctr" eaLnBrk="0" fontAlgn="base" hangingPunct="0">
              <a:spcBef>
                <a:spcPct val="0"/>
              </a:spcBef>
              <a:spcAft>
                <a:spcPct val="25000"/>
              </a:spcAft>
              <a:buChar char="•"/>
              <a:defRPr sz="3600" b="1" baseline="-25000">
                <a:solidFill>
                  <a:schemeClr val="tx1"/>
                </a:solidFill>
                <a:latin typeface="Arial" pitchFamily="34" charset="0"/>
              </a:defRPr>
            </a:lvl9pPr>
          </a:lstStyle>
          <a:p>
            <a:pPr algn="ctr" eaLnBrk="1" hangingPunct="1">
              <a:defRPr/>
            </a:pPr>
            <a:r>
              <a:rPr lang="en-US" sz="1200" kern="0" baseline="0" dirty="0" smtClean="0">
                <a:solidFill>
                  <a:srgbClr val="FFFFFF"/>
                </a:solidFill>
                <a:latin typeface="Arial"/>
              </a:rPr>
              <a:t>Polymerase</a:t>
            </a:r>
            <a:endParaRPr lang="en-GB" sz="1200" kern="0" baseline="0" dirty="0" smtClean="0">
              <a:solidFill>
                <a:srgbClr val="FFFFFF"/>
              </a:solidFill>
              <a:latin typeface="Arial"/>
            </a:endParaRPr>
          </a:p>
        </p:txBody>
      </p:sp>
      <p:sp>
        <p:nvSpPr>
          <p:cNvPr id="57" name="Text Box 92"/>
          <p:cNvSpPr txBox="1">
            <a:spLocks noChangeArrowheads="1"/>
          </p:cNvSpPr>
          <p:nvPr/>
        </p:nvSpPr>
        <p:spPr bwMode="auto">
          <a:xfrm>
            <a:off x="2900363" y="2716213"/>
            <a:ext cx="831850" cy="276225"/>
          </a:xfrm>
          <a:prstGeom prst="rect">
            <a:avLst/>
          </a:prstGeom>
          <a:solidFill>
            <a:schemeClr val="bg1"/>
          </a:solidFill>
          <a:ln>
            <a:noFill/>
          </a:ln>
          <a:extLst/>
        </p:spPr>
        <p:txBody>
          <a:bodyPr wrap="none">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algn="ctr" eaLnBrk="0" fontAlgn="base" hangingPunct="0">
              <a:spcBef>
                <a:spcPct val="0"/>
              </a:spcBef>
              <a:spcAft>
                <a:spcPct val="25000"/>
              </a:spcAft>
              <a:buChar char="•"/>
              <a:defRPr sz="3600" b="1" baseline="-25000">
                <a:solidFill>
                  <a:schemeClr val="tx1"/>
                </a:solidFill>
                <a:latin typeface="Arial" pitchFamily="34" charset="0"/>
              </a:defRPr>
            </a:lvl6pPr>
            <a:lvl7pPr marL="2971800" indent="-228600" algn="ctr" eaLnBrk="0" fontAlgn="base" hangingPunct="0">
              <a:spcBef>
                <a:spcPct val="0"/>
              </a:spcBef>
              <a:spcAft>
                <a:spcPct val="25000"/>
              </a:spcAft>
              <a:buChar char="•"/>
              <a:defRPr sz="3600" b="1" baseline="-25000">
                <a:solidFill>
                  <a:schemeClr val="tx1"/>
                </a:solidFill>
                <a:latin typeface="Arial" pitchFamily="34" charset="0"/>
              </a:defRPr>
            </a:lvl7pPr>
            <a:lvl8pPr marL="3429000" indent="-228600" algn="ctr" eaLnBrk="0" fontAlgn="base" hangingPunct="0">
              <a:spcBef>
                <a:spcPct val="0"/>
              </a:spcBef>
              <a:spcAft>
                <a:spcPct val="25000"/>
              </a:spcAft>
              <a:buChar char="•"/>
              <a:defRPr sz="3600" b="1" baseline="-25000">
                <a:solidFill>
                  <a:schemeClr val="tx1"/>
                </a:solidFill>
                <a:latin typeface="Arial" pitchFamily="34" charset="0"/>
              </a:defRPr>
            </a:lvl8pPr>
            <a:lvl9pPr marL="3886200" indent="-228600" algn="ctr" eaLnBrk="0" fontAlgn="base" hangingPunct="0">
              <a:spcBef>
                <a:spcPct val="0"/>
              </a:spcBef>
              <a:spcAft>
                <a:spcPct val="25000"/>
              </a:spcAft>
              <a:buChar char="•"/>
              <a:defRPr sz="3600" b="1" baseline="-25000">
                <a:solidFill>
                  <a:schemeClr val="tx1"/>
                </a:solidFill>
                <a:latin typeface="Arial" pitchFamily="34" charset="0"/>
              </a:defRPr>
            </a:lvl9pPr>
          </a:lstStyle>
          <a:p>
            <a:pPr algn="ctr" eaLnBrk="1" hangingPunct="1">
              <a:defRPr/>
            </a:pPr>
            <a:r>
              <a:rPr lang="en-US" sz="1200" kern="0" baseline="0" dirty="0" smtClean="0">
                <a:solidFill>
                  <a:srgbClr val="FFFFFF"/>
                </a:solidFill>
                <a:latin typeface="Arial"/>
              </a:rPr>
              <a:t>Protease</a:t>
            </a:r>
            <a:endParaRPr lang="en-GB" sz="1200" kern="0" baseline="0" dirty="0" smtClean="0">
              <a:solidFill>
                <a:srgbClr val="FFFFFF"/>
              </a:solidFill>
              <a:latin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385763" y="304801"/>
            <a:ext cx="8462962" cy="533400"/>
          </a:xfrm>
        </p:spPr>
        <p:txBody>
          <a:bodyPr/>
          <a:lstStyle/>
          <a:p>
            <a:pPr eaLnBrk="1" hangingPunct="1"/>
            <a:r>
              <a:rPr lang="el-GR" altLang="en-US" sz="3600" b="0" dirty="0" smtClean="0"/>
              <a:t>Διαθέσιμα </a:t>
            </a:r>
            <a:r>
              <a:rPr lang="el-GR" altLang="en-US" sz="3600" b="0" dirty="0" err="1" smtClean="0"/>
              <a:t>αντι</a:t>
            </a:r>
            <a:r>
              <a:rPr lang="el-GR" altLang="en-US" sz="3600" b="0" dirty="0" smtClean="0"/>
              <a:t>-</a:t>
            </a:r>
            <a:r>
              <a:rPr lang="el-GR" altLang="en-US" sz="3600" b="0" dirty="0" err="1" smtClean="0"/>
              <a:t>ιικά</a:t>
            </a:r>
            <a:r>
              <a:rPr lang="el-GR" altLang="en-US" sz="3600" b="0" dirty="0" smtClean="0"/>
              <a:t> το 2014</a:t>
            </a:r>
            <a:endParaRPr lang="en-US" altLang="en-US" sz="3600" b="0" dirty="0" smtClean="0"/>
          </a:p>
        </p:txBody>
      </p:sp>
      <p:sp>
        <p:nvSpPr>
          <p:cNvPr id="17" name="Oval 2"/>
          <p:cNvSpPr>
            <a:spLocks noChangeArrowheads="1"/>
          </p:cNvSpPr>
          <p:nvPr/>
        </p:nvSpPr>
        <p:spPr bwMode="auto">
          <a:xfrm>
            <a:off x="457200" y="1447800"/>
            <a:ext cx="1828800" cy="1752600"/>
          </a:xfrm>
          <a:prstGeom prst="ellipse">
            <a:avLst/>
          </a:prstGeom>
          <a:solidFill>
            <a:schemeClr val="hlink"/>
          </a:solidFill>
          <a:ln w="9525">
            <a:noFill/>
            <a:round/>
            <a:headEnd/>
            <a:tailEnd/>
          </a:ln>
          <a:effectLst/>
          <a:extLst/>
        </p:spPr>
        <p:txBody>
          <a:bodyPr wrap="none" anchor="ctr"/>
          <a:lstStyle/>
          <a:p>
            <a:pPr algn="ctr">
              <a:buFont typeface="Arial" charset="0"/>
              <a:buNone/>
              <a:defRPr/>
            </a:pPr>
            <a:r>
              <a:rPr lang="en-US" sz="2400" dirty="0" err="1" smtClean="0">
                <a:solidFill>
                  <a:srgbClr val="777777">
                    <a:lumMod val="10000"/>
                  </a:srgbClr>
                </a:solidFill>
              </a:rPr>
              <a:t>Sofosbuvir</a:t>
            </a:r>
            <a:endParaRPr lang="en-US" sz="2400" dirty="0" smtClean="0">
              <a:solidFill>
                <a:srgbClr val="777777">
                  <a:lumMod val="10000"/>
                </a:srgbClr>
              </a:solidFill>
            </a:endParaRPr>
          </a:p>
          <a:p>
            <a:pPr algn="ctr">
              <a:buFont typeface="Arial" charset="0"/>
              <a:buNone/>
              <a:defRPr/>
            </a:pPr>
            <a:r>
              <a:rPr lang="el-GR" sz="2400" dirty="0" smtClean="0">
                <a:solidFill>
                  <a:srgbClr val="777777">
                    <a:lumMod val="10000"/>
                  </a:srgbClr>
                </a:solidFill>
              </a:rPr>
              <a:t>(</a:t>
            </a:r>
            <a:r>
              <a:rPr lang="en-US" sz="2400" dirty="0" err="1" smtClean="0">
                <a:solidFill>
                  <a:srgbClr val="777777">
                    <a:lumMod val="10000"/>
                  </a:srgbClr>
                </a:solidFill>
              </a:rPr>
              <a:t>Sovaldi</a:t>
            </a:r>
            <a:r>
              <a:rPr lang="en-US" sz="2400" dirty="0" smtClean="0">
                <a:solidFill>
                  <a:srgbClr val="777777">
                    <a:lumMod val="10000"/>
                  </a:srgbClr>
                </a:solidFill>
              </a:rPr>
              <a:t>)</a:t>
            </a:r>
            <a:endParaRPr lang="en-US" sz="2800" dirty="0">
              <a:solidFill>
                <a:srgbClr val="777777">
                  <a:lumMod val="10000"/>
                </a:srgbClr>
              </a:solidFill>
            </a:endParaRPr>
          </a:p>
        </p:txBody>
      </p:sp>
      <p:sp>
        <p:nvSpPr>
          <p:cNvPr id="8" name="Oval 2"/>
          <p:cNvSpPr>
            <a:spLocks noChangeArrowheads="1"/>
          </p:cNvSpPr>
          <p:nvPr/>
        </p:nvSpPr>
        <p:spPr bwMode="auto">
          <a:xfrm>
            <a:off x="3779912" y="1371600"/>
            <a:ext cx="1828800" cy="1752600"/>
          </a:xfrm>
          <a:prstGeom prst="ellipse">
            <a:avLst/>
          </a:prstGeom>
          <a:solidFill>
            <a:schemeClr val="tx2"/>
          </a:solidFill>
          <a:ln w="9525">
            <a:noFill/>
            <a:round/>
            <a:headEnd/>
            <a:tailEnd/>
          </a:ln>
          <a:effectLst/>
          <a:extLst/>
        </p:spPr>
        <p:txBody>
          <a:bodyPr wrap="none" anchor="ctr"/>
          <a:lstStyle/>
          <a:p>
            <a:pPr algn="ctr">
              <a:buFont typeface="Arial" charset="0"/>
              <a:buNone/>
              <a:defRPr/>
            </a:pPr>
            <a:r>
              <a:rPr lang="en-US" sz="2400" dirty="0" err="1" smtClean="0">
                <a:solidFill>
                  <a:srgbClr val="777777">
                    <a:lumMod val="10000"/>
                  </a:srgbClr>
                </a:solidFill>
              </a:rPr>
              <a:t>Simeprevir</a:t>
            </a:r>
            <a:endParaRPr lang="en-US" sz="2400" dirty="0" smtClean="0">
              <a:solidFill>
                <a:srgbClr val="777777">
                  <a:lumMod val="10000"/>
                </a:srgbClr>
              </a:solidFill>
            </a:endParaRPr>
          </a:p>
          <a:p>
            <a:pPr algn="ctr">
              <a:buFont typeface="Arial" charset="0"/>
              <a:buNone/>
              <a:defRPr/>
            </a:pPr>
            <a:r>
              <a:rPr lang="en-US" sz="2400" dirty="0" smtClean="0">
                <a:solidFill>
                  <a:srgbClr val="777777">
                    <a:lumMod val="10000"/>
                  </a:srgbClr>
                </a:solidFill>
              </a:rPr>
              <a:t>(</a:t>
            </a:r>
            <a:r>
              <a:rPr lang="en-US" sz="2400" dirty="0" err="1" smtClean="0">
                <a:solidFill>
                  <a:srgbClr val="777777">
                    <a:lumMod val="10000"/>
                  </a:srgbClr>
                </a:solidFill>
              </a:rPr>
              <a:t>Olysio</a:t>
            </a:r>
            <a:r>
              <a:rPr lang="en-US" sz="2400" dirty="0" smtClean="0">
                <a:solidFill>
                  <a:srgbClr val="777777">
                    <a:lumMod val="10000"/>
                  </a:srgbClr>
                </a:solidFill>
              </a:rPr>
              <a:t>)</a:t>
            </a:r>
            <a:endParaRPr lang="en-US" sz="2800" dirty="0">
              <a:solidFill>
                <a:srgbClr val="777777">
                  <a:lumMod val="10000"/>
                </a:srgbClr>
              </a:solidFill>
            </a:endParaRPr>
          </a:p>
        </p:txBody>
      </p:sp>
      <p:sp>
        <p:nvSpPr>
          <p:cNvPr id="9" name="Oval 2"/>
          <p:cNvSpPr>
            <a:spLocks noChangeArrowheads="1"/>
          </p:cNvSpPr>
          <p:nvPr/>
        </p:nvSpPr>
        <p:spPr bwMode="auto">
          <a:xfrm>
            <a:off x="6781800" y="1371600"/>
            <a:ext cx="1828800" cy="1752600"/>
          </a:xfrm>
          <a:prstGeom prst="ellipse">
            <a:avLst/>
          </a:prstGeom>
          <a:solidFill>
            <a:schemeClr val="accent5">
              <a:lumMod val="50000"/>
            </a:schemeClr>
          </a:solidFill>
          <a:ln w="9525">
            <a:noFill/>
            <a:round/>
            <a:headEnd/>
            <a:tailEnd/>
          </a:ln>
          <a:effectLst/>
          <a:extLst/>
        </p:spPr>
        <p:txBody>
          <a:bodyPr wrap="none" anchor="ctr"/>
          <a:lstStyle/>
          <a:p>
            <a:pPr algn="ctr">
              <a:buFont typeface="Arial" charset="0"/>
              <a:buNone/>
              <a:defRPr/>
            </a:pPr>
            <a:r>
              <a:rPr lang="en-US" sz="2400" dirty="0" err="1" smtClean="0">
                <a:solidFill>
                  <a:srgbClr val="777777">
                    <a:lumMod val="10000"/>
                  </a:srgbClr>
                </a:solidFill>
              </a:rPr>
              <a:t>Daclatasvir</a:t>
            </a:r>
            <a:endParaRPr lang="en-US" sz="2400" dirty="0" smtClean="0">
              <a:solidFill>
                <a:srgbClr val="777777">
                  <a:lumMod val="10000"/>
                </a:srgbClr>
              </a:solidFill>
            </a:endParaRPr>
          </a:p>
          <a:p>
            <a:pPr algn="ctr">
              <a:buFont typeface="Arial" charset="0"/>
              <a:buNone/>
              <a:defRPr/>
            </a:pPr>
            <a:r>
              <a:rPr lang="en-US" sz="2400" dirty="0" smtClean="0">
                <a:solidFill>
                  <a:srgbClr val="777777">
                    <a:lumMod val="10000"/>
                  </a:srgbClr>
                </a:solidFill>
              </a:rPr>
              <a:t>(</a:t>
            </a:r>
            <a:r>
              <a:rPr lang="en-US" sz="2400" dirty="0" err="1" smtClean="0">
                <a:solidFill>
                  <a:srgbClr val="777777">
                    <a:lumMod val="10000"/>
                  </a:srgbClr>
                </a:solidFill>
              </a:rPr>
              <a:t>Daklinza</a:t>
            </a:r>
            <a:r>
              <a:rPr lang="en-US" sz="2400" dirty="0" smtClean="0">
                <a:solidFill>
                  <a:srgbClr val="777777">
                    <a:lumMod val="10000"/>
                  </a:srgbClr>
                </a:solidFill>
              </a:rPr>
              <a:t>)</a:t>
            </a:r>
            <a:endParaRPr lang="en-US" sz="2800" dirty="0">
              <a:solidFill>
                <a:srgbClr val="777777">
                  <a:lumMod val="10000"/>
                </a:srgbClr>
              </a:solidFill>
            </a:endParaRPr>
          </a:p>
        </p:txBody>
      </p:sp>
      <p:sp>
        <p:nvSpPr>
          <p:cNvPr id="11" name="10 - Στρογγυλεμένο ορθογώνιο"/>
          <p:cNvSpPr/>
          <p:nvPr/>
        </p:nvSpPr>
        <p:spPr bwMode="auto">
          <a:xfrm>
            <a:off x="228600" y="3581400"/>
            <a:ext cx="2514600" cy="1828800"/>
          </a:xfrm>
          <a:prstGeom prst="roundRect">
            <a:avLst/>
          </a:prstGeom>
          <a:noFill/>
          <a:ln>
            <a:solidFill>
              <a:schemeClr val="tx1"/>
            </a:solid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Lst>
        </p:spPr>
        <p:txBody>
          <a:bodyPr vert="horz" wrap="square" lIns="90488" tIns="44450" rIns="90488" bIns="44450" numCol="1" rtlCol="0" anchor="t" anchorCtr="0" compatLnSpc="1">
            <a:prstTxWarp prst="textNoShape">
              <a:avLst/>
            </a:prstTxWarp>
          </a:bodyPr>
          <a:lstStyle/>
          <a:p>
            <a:pPr eaLnBrk="0" fontAlgn="base" hangingPunct="0">
              <a:spcBef>
                <a:spcPct val="75000"/>
              </a:spcBef>
              <a:spcAft>
                <a:spcPct val="0"/>
              </a:spcAft>
              <a:buClr>
                <a:srgbClr val="FAFD00"/>
              </a:buClr>
              <a:buSzPct val="117000"/>
              <a:buFont typeface="Symbol" charset="0"/>
              <a:buChar char="·"/>
            </a:pPr>
            <a:r>
              <a:rPr lang="en-US" sz="1600" dirty="0" smtClean="0">
                <a:solidFill>
                  <a:srgbClr val="FFFFFF"/>
                </a:solidFill>
              </a:rPr>
              <a:t> 400mg/day</a:t>
            </a:r>
          </a:p>
          <a:p>
            <a:pPr eaLnBrk="0" fontAlgn="base" hangingPunct="0">
              <a:spcBef>
                <a:spcPct val="75000"/>
              </a:spcBef>
              <a:spcAft>
                <a:spcPct val="0"/>
              </a:spcAft>
              <a:buClr>
                <a:srgbClr val="FAFD00"/>
              </a:buClr>
              <a:buSzPct val="117000"/>
              <a:buFont typeface="Symbol" charset="0"/>
              <a:buChar char="·"/>
            </a:pPr>
            <a:r>
              <a:rPr lang="en-US" sz="1600" dirty="0" smtClean="0">
                <a:solidFill>
                  <a:srgbClr val="FFFFFF"/>
                </a:solidFill>
              </a:rPr>
              <a:t> </a:t>
            </a:r>
            <a:r>
              <a:rPr lang="el-GR" sz="1600" dirty="0" smtClean="0">
                <a:solidFill>
                  <a:srgbClr val="FFFFFF"/>
                </a:solidFill>
              </a:rPr>
              <a:t>Γονότυποι 1-6</a:t>
            </a:r>
          </a:p>
          <a:p>
            <a:pPr marL="169863" indent="-169863" eaLnBrk="0" fontAlgn="base" hangingPunct="0">
              <a:spcBef>
                <a:spcPct val="75000"/>
              </a:spcBef>
              <a:spcAft>
                <a:spcPct val="0"/>
              </a:spcAft>
              <a:buClr>
                <a:srgbClr val="FAFD00"/>
              </a:buClr>
              <a:buSzPct val="117000"/>
              <a:buFont typeface="Symbol" charset="0"/>
              <a:buChar char="·"/>
            </a:pPr>
            <a:r>
              <a:rPr lang="el-GR" sz="1600" dirty="0" smtClean="0">
                <a:solidFill>
                  <a:srgbClr val="FFFFFF"/>
                </a:solidFill>
              </a:rPr>
              <a:t>Υψηλός γενετικός φραγμός</a:t>
            </a:r>
            <a:endParaRPr lang="en-US" sz="1600" dirty="0">
              <a:solidFill>
                <a:srgbClr val="FFFFFF"/>
              </a:solidFill>
            </a:endParaRPr>
          </a:p>
        </p:txBody>
      </p:sp>
      <p:sp>
        <p:nvSpPr>
          <p:cNvPr id="12" name="11 - Στρογγυλεμένο ορθογώνιο"/>
          <p:cNvSpPr/>
          <p:nvPr/>
        </p:nvSpPr>
        <p:spPr bwMode="auto">
          <a:xfrm>
            <a:off x="3276600" y="3581400"/>
            <a:ext cx="2667000" cy="1828800"/>
          </a:xfrm>
          <a:prstGeom prst="roundRect">
            <a:avLst/>
          </a:prstGeom>
          <a:noFill/>
          <a:ln>
            <a:solidFill>
              <a:schemeClr val="tx1"/>
            </a:solid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Lst>
        </p:spPr>
        <p:txBody>
          <a:bodyPr vert="horz" wrap="square" lIns="90488" tIns="44450" rIns="90488" bIns="44450" numCol="1" rtlCol="0" anchor="t" anchorCtr="0" compatLnSpc="1">
            <a:prstTxWarp prst="textNoShape">
              <a:avLst/>
            </a:prstTxWarp>
          </a:bodyPr>
          <a:lstStyle/>
          <a:p>
            <a:pPr eaLnBrk="0" fontAlgn="base" hangingPunct="0">
              <a:spcBef>
                <a:spcPct val="75000"/>
              </a:spcBef>
              <a:spcAft>
                <a:spcPct val="0"/>
              </a:spcAft>
              <a:buClr>
                <a:srgbClr val="FAFD00"/>
              </a:buClr>
              <a:buSzPct val="117000"/>
              <a:buFont typeface="Symbol" charset="0"/>
              <a:buChar char="·"/>
            </a:pPr>
            <a:r>
              <a:rPr lang="en-US" sz="1600" dirty="0" smtClean="0">
                <a:solidFill>
                  <a:srgbClr val="FFFFFF"/>
                </a:solidFill>
              </a:rPr>
              <a:t> </a:t>
            </a:r>
            <a:r>
              <a:rPr lang="el-GR" sz="1600" dirty="0" smtClean="0">
                <a:solidFill>
                  <a:srgbClr val="FFFFFF"/>
                </a:solidFill>
              </a:rPr>
              <a:t>15</a:t>
            </a:r>
            <a:r>
              <a:rPr lang="en-US" sz="1600" dirty="0" smtClean="0">
                <a:solidFill>
                  <a:srgbClr val="FFFFFF"/>
                </a:solidFill>
              </a:rPr>
              <a:t>0mg/day</a:t>
            </a:r>
          </a:p>
          <a:p>
            <a:pPr eaLnBrk="0" fontAlgn="base" hangingPunct="0">
              <a:spcBef>
                <a:spcPct val="75000"/>
              </a:spcBef>
              <a:spcAft>
                <a:spcPct val="0"/>
              </a:spcAft>
              <a:buClr>
                <a:srgbClr val="FAFD00"/>
              </a:buClr>
              <a:buSzPct val="117000"/>
              <a:buFont typeface="Symbol" charset="0"/>
              <a:buChar char="·"/>
            </a:pPr>
            <a:r>
              <a:rPr lang="en-US" sz="1600" dirty="0" smtClean="0">
                <a:solidFill>
                  <a:srgbClr val="FFFFFF"/>
                </a:solidFill>
              </a:rPr>
              <a:t> </a:t>
            </a:r>
            <a:r>
              <a:rPr lang="el-GR" sz="1600" dirty="0" smtClean="0">
                <a:solidFill>
                  <a:srgbClr val="FFFFFF"/>
                </a:solidFill>
              </a:rPr>
              <a:t>Γονότυποι 1 και 4</a:t>
            </a:r>
          </a:p>
          <a:p>
            <a:pPr marL="169863" indent="-169863" eaLnBrk="0" fontAlgn="base" hangingPunct="0">
              <a:spcBef>
                <a:spcPct val="75000"/>
              </a:spcBef>
              <a:spcAft>
                <a:spcPct val="0"/>
              </a:spcAft>
              <a:buClr>
                <a:srgbClr val="FAFD00"/>
              </a:buClr>
              <a:buSzPct val="117000"/>
              <a:buFont typeface="Symbol" charset="0"/>
              <a:buChar char="·"/>
            </a:pPr>
            <a:r>
              <a:rPr lang="el-GR" sz="1600" dirty="0" smtClean="0">
                <a:solidFill>
                  <a:srgbClr val="FFFFFF"/>
                </a:solidFill>
              </a:rPr>
              <a:t>Χαμηλός γενετικός φραγμός</a:t>
            </a:r>
            <a:endParaRPr lang="en-US" sz="1600" dirty="0">
              <a:solidFill>
                <a:srgbClr val="FFFFFF"/>
              </a:solidFill>
            </a:endParaRPr>
          </a:p>
        </p:txBody>
      </p:sp>
      <p:sp>
        <p:nvSpPr>
          <p:cNvPr id="13" name="12 - Στρογγυλεμένο ορθογώνιο"/>
          <p:cNvSpPr/>
          <p:nvPr/>
        </p:nvSpPr>
        <p:spPr bwMode="auto">
          <a:xfrm>
            <a:off x="6400800" y="3581400"/>
            <a:ext cx="2590800" cy="1828800"/>
          </a:xfrm>
          <a:prstGeom prst="roundRect">
            <a:avLst/>
          </a:prstGeom>
          <a:noFill/>
          <a:ln>
            <a:solidFill>
              <a:schemeClr val="tx1"/>
            </a:solid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Lst>
        </p:spPr>
        <p:txBody>
          <a:bodyPr vert="horz" wrap="square" lIns="90488" tIns="44450" rIns="90488" bIns="44450" numCol="1" rtlCol="0" anchor="t" anchorCtr="0" compatLnSpc="1">
            <a:prstTxWarp prst="textNoShape">
              <a:avLst/>
            </a:prstTxWarp>
          </a:bodyPr>
          <a:lstStyle/>
          <a:p>
            <a:pPr eaLnBrk="0" fontAlgn="base" hangingPunct="0">
              <a:spcBef>
                <a:spcPct val="75000"/>
              </a:spcBef>
              <a:spcAft>
                <a:spcPct val="0"/>
              </a:spcAft>
              <a:buClr>
                <a:srgbClr val="FAFD00"/>
              </a:buClr>
              <a:buSzPct val="117000"/>
              <a:buFont typeface="Symbol" charset="0"/>
              <a:buChar char="·"/>
            </a:pPr>
            <a:r>
              <a:rPr lang="en-US" sz="1600" dirty="0" smtClean="0">
                <a:solidFill>
                  <a:srgbClr val="FFFFFF"/>
                </a:solidFill>
              </a:rPr>
              <a:t> </a:t>
            </a:r>
            <a:r>
              <a:rPr lang="el-GR" sz="1600" dirty="0" smtClean="0">
                <a:solidFill>
                  <a:srgbClr val="FFFFFF"/>
                </a:solidFill>
              </a:rPr>
              <a:t>6</a:t>
            </a:r>
            <a:r>
              <a:rPr lang="en-US" sz="1600" dirty="0" smtClean="0">
                <a:solidFill>
                  <a:srgbClr val="FFFFFF"/>
                </a:solidFill>
              </a:rPr>
              <a:t>0mg/day</a:t>
            </a:r>
          </a:p>
          <a:p>
            <a:pPr eaLnBrk="0" fontAlgn="base" hangingPunct="0">
              <a:spcBef>
                <a:spcPct val="75000"/>
              </a:spcBef>
              <a:spcAft>
                <a:spcPct val="0"/>
              </a:spcAft>
              <a:buClr>
                <a:srgbClr val="FAFD00"/>
              </a:buClr>
              <a:buSzPct val="117000"/>
              <a:buFont typeface="Symbol" charset="0"/>
              <a:buChar char="·"/>
            </a:pPr>
            <a:r>
              <a:rPr lang="en-US" sz="1600" dirty="0" smtClean="0">
                <a:solidFill>
                  <a:srgbClr val="FFFFFF"/>
                </a:solidFill>
              </a:rPr>
              <a:t> </a:t>
            </a:r>
            <a:r>
              <a:rPr lang="el-GR" sz="1600" dirty="0" smtClean="0">
                <a:solidFill>
                  <a:srgbClr val="FFFFFF"/>
                </a:solidFill>
              </a:rPr>
              <a:t>Γονότυποι 1, 3, 4, 5, 6</a:t>
            </a:r>
          </a:p>
          <a:p>
            <a:pPr marL="169863" indent="-169863" eaLnBrk="0" fontAlgn="base" hangingPunct="0">
              <a:spcBef>
                <a:spcPct val="75000"/>
              </a:spcBef>
              <a:spcAft>
                <a:spcPct val="0"/>
              </a:spcAft>
              <a:buClr>
                <a:srgbClr val="FAFD00"/>
              </a:buClr>
              <a:buSzPct val="117000"/>
              <a:buFont typeface="Symbol" charset="0"/>
              <a:buChar char="·"/>
            </a:pPr>
            <a:r>
              <a:rPr lang="el-GR" sz="1600" dirty="0" smtClean="0">
                <a:solidFill>
                  <a:srgbClr val="FFFFFF"/>
                </a:solidFill>
              </a:rPr>
              <a:t>Χαμηλός γενετικός φραγμός</a:t>
            </a:r>
            <a:endParaRPr lang="en-US" sz="1600" dirty="0">
              <a:solidFill>
                <a:srgbClr val="FFFFFF"/>
              </a:solidFill>
            </a:endParaRPr>
          </a:p>
        </p:txBody>
      </p:sp>
      <p:sp>
        <p:nvSpPr>
          <p:cNvPr id="14" name="13 - TextBox"/>
          <p:cNvSpPr txBox="1"/>
          <p:nvPr/>
        </p:nvSpPr>
        <p:spPr>
          <a:xfrm>
            <a:off x="457200" y="5791200"/>
            <a:ext cx="2057400" cy="369332"/>
          </a:xfrm>
          <a:prstGeom prst="rect">
            <a:avLst/>
          </a:prstGeom>
          <a:noFill/>
        </p:spPr>
        <p:txBody>
          <a:bodyPr wrap="square" rtlCol="0">
            <a:spAutoFit/>
          </a:bodyPr>
          <a:lstStyle/>
          <a:p>
            <a:r>
              <a:rPr lang="el-GR" dirty="0" smtClean="0">
                <a:solidFill>
                  <a:srgbClr val="FFFFFF"/>
                </a:solidFill>
              </a:rPr>
              <a:t>Ιανουάριος 2014</a:t>
            </a:r>
            <a:endParaRPr lang="en-US" dirty="0">
              <a:solidFill>
                <a:srgbClr val="FFFFFF"/>
              </a:solidFill>
            </a:endParaRPr>
          </a:p>
        </p:txBody>
      </p:sp>
      <p:sp>
        <p:nvSpPr>
          <p:cNvPr id="20" name="19 - TextBox"/>
          <p:cNvSpPr txBox="1"/>
          <p:nvPr/>
        </p:nvSpPr>
        <p:spPr>
          <a:xfrm>
            <a:off x="3505200" y="5791200"/>
            <a:ext cx="2057400" cy="369332"/>
          </a:xfrm>
          <a:prstGeom prst="rect">
            <a:avLst/>
          </a:prstGeom>
          <a:noFill/>
        </p:spPr>
        <p:txBody>
          <a:bodyPr wrap="square" rtlCol="0">
            <a:spAutoFit/>
          </a:bodyPr>
          <a:lstStyle/>
          <a:p>
            <a:pPr algn="ctr"/>
            <a:r>
              <a:rPr lang="el-GR" dirty="0" smtClean="0">
                <a:solidFill>
                  <a:srgbClr val="FFFFFF"/>
                </a:solidFill>
              </a:rPr>
              <a:t>Μάιος 2014</a:t>
            </a:r>
            <a:endParaRPr lang="en-US" dirty="0">
              <a:solidFill>
                <a:srgbClr val="FFFFFF"/>
              </a:solidFill>
            </a:endParaRPr>
          </a:p>
        </p:txBody>
      </p:sp>
      <p:sp>
        <p:nvSpPr>
          <p:cNvPr id="21" name="20 - TextBox"/>
          <p:cNvSpPr txBox="1"/>
          <p:nvPr/>
        </p:nvSpPr>
        <p:spPr>
          <a:xfrm>
            <a:off x="6705600" y="5802868"/>
            <a:ext cx="2057400" cy="369332"/>
          </a:xfrm>
          <a:prstGeom prst="rect">
            <a:avLst/>
          </a:prstGeom>
          <a:noFill/>
        </p:spPr>
        <p:txBody>
          <a:bodyPr wrap="square" rtlCol="0">
            <a:spAutoFit/>
          </a:bodyPr>
          <a:lstStyle/>
          <a:p>
            <a:pPr algn="ctr"/>
            <a:r>
              <a:rPr lang="el-GR" dirty="0" smtClean="0">
                <a:solidFill>
                  <a:srgbClr val="FFFFFF"/>
                </a:solidFill>
              </a:rPr>
              <a:t>Σεπτέμβριος 2014</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36538" y="152400"/>
            <a:ext cx="8683625" cy="990600"/>
          </a:xfrm>
        </p:spPr>
        <p:txBody>
          <a:bodyPr/>
          <a:lstStyle/>
          <a:p>
            <a:pPr eaLnBrk="1" hangingPunct="1">
              <a:lnSpc>
                <a:spcPts val="3600"/>
              </a:lnSpc>
            </a:pPr>
            <a:r>
              <a:rPr lang="en-US" altLang="en-US" sz="2800" dirty="0" err="1" smtClean="0"/>
              <a:t>Sofosbuvir</a:t>
            </a:r>
            <a:r>
              <a:rPr lang="en-US" altLang="en-US" sz="2800" dirty="0" smtClean="0"/>
              <a:t> + P/R </a:t>
            </a:r>
            <a:r>
              <a:rPr lang="el-GR" altLang="en-US" sz="2800" dirty="0" smtClean="0"/>
              <a:t>για</a:t>
            </a:r>
            <a:r>
              <a:rPr lang="en-US" altLang="en-US" sz="2800" dirty="0" smtClean="0"/>
              <a:t> 12 </a:t>
            </a:r>
            <a:r>
              <a:rPr lang="el-GR" altLang="en-US" sz="2800" dirty="0" smtClean="0"/>
              <a:t>εβδομάδες</a:t>
            </a:r>
            <a:r>
              <a:rPr lang="en-US" altLang="en-US" sz="2800" dirty="0" smtClean="0"/>
              <a:t> </a:t>
            </a:r>
            <a:r>
              <a:rPr lang="el-GR" altLang="en-US" sz="2800" dirty="0" smtClean="0"/>
              <a:t>σε</a:t>
            </a:r>
            <a:r>
              <a:rPr lang="en-US" altLang="en-US" sz="2800" dirty="0" smtClean="0"/>
              <a:t> </a:t>
            </a:r>
            <a:r>
              <a:rPr lang="el-GR" altLang="en-US" sz="2800" dirty="0" err="1" smtClean="0"/>
              <a:t>πρωτοθεραπευόμενους</a:t>
            </a:r>
            <a:r>
              <a:rPr lang="el-GR" altLang="en-US" sz="2800" dirty="0" smtClean="0"/>
              <a:t> ασθενείς με </a:t>
            </a:r>
            <a:r>
              <a:rPr lang="el-GR" altLang="en-US" sz="2800" dirty="0" err="1" smtClean="0"/>
              <a:t>Γον</a:t>
            </a:r>
            <a:r>
              <a:rPr lang="el-GR" altLang="en-US" sz="2800" dirty="0" smtClean="0"/>
              <a:t>.</a:t>
            </a:r>
            <a:r>
              <a:rPr lang="en-US" altLang="en-US" sz="2800" dirty="0" smtClean="0"/>
              <a:t>1/4/5/6</a:t>
            </a:r>
          </a:p>
        </p:txBody>
      </p:sp>
      <p:sp>
        <p:nvSpPr>
          <p:cNvPr id="25604" name="Text Box 11"/>
          <p:cNvSpPr txBox="1">
            <a:spLocks noChangeArrowheads="1"/>
          </p:cNvSpPr>
          <p:nvPr/>
        </p:nvSpPr>
        <p:spPr bwMode="auto">
          <a:xfrm>
            <a:off x="4629150" y="6419368"/>
            <a:ext cx="4286250" cy="286232"/>
          </a:xfrm>
          <a:prstGeom prst="rect">
            <a:avLst/>
          </a:prstGeom>
          <a:noFill/>
          <a:ln w="9525">
            <a:noFill/>
            <a:miter lim="800000"/>
            <a:headEnd/>
            <a:tailEnd/>
          </a:ln>
        </p:spPr>
        <p:txBody>
          <a:bodyPr wrap="square" anchor="b">
            <a:spAutoFit/>
          </a:bodyPr>
          <a:lstStyle/>
          <a:p>
            <a:pPr eaLnBrk="1" hangingPunct="1">
              <a:lnSpc>
                <a:spcPct val="90000"/>
              </a:lnSpc>
              <a:spcBef>
                <a:spcPct val="35000"/>
              </a:spcBef>
              <a:spcAft>
                <a:spcPct val="25000"/>
              </a:spcAft>
              <a:buClr>
                <a:schemeClr val="folHlink"/>
              </a:buClr>
              <a:buFont typeface="Arial" charset="0"/>
              <a:buNone/>
            </a:pPr>
            <a:r>
              <a:rPr lang="en-US" altLang="en-US" sz="1400" b="0" i="1" dirty="0" err="1">
                <a:cs typeface="Arial" charset="0"/>
              </a:rPr>
              <a:t>Lawitz</a:t>
            </a:r>
            <a:r>
              <a:rPr lang="en-US" altLang="en-US" sz="1400" b="0" i="1" dirty="0">
                <a:cs typeface="Arial" charset="0"/>
              </a:rPr>
              <a:t> E, et al. N </a:t>
            </a:r>
            <a:r>
              <a:rPr lang="en-US" altLang="en-US" sz="1400" b="0" i="1" dirty="0" err="1">
                <a:cs typeface="Arial" charset="0"/>
              </a:rPr>
              <a:t>Engl</a:t>
            </a:r>
            <a:r>
              <a:rPr lang="en-US" altLang="en-US" sz="1400" b="0" i="1" dirty="0">
                <a:cs typeface="Arial" charset="0"/>
              </a:rPr>
              <a:t> J Med. 2013;368:1878-1887.</a:t>
            </a:r>
          </a:p>
        </p:txBody>
      </p:sp>
      <p:grpSp>
        <p:nvGrpSpPr>
          <p:cNvPr id="2" name="68 - Ομάδα"/>
          <p:cNvGrpSpPr/>
          <p:nvPr/>
        </p:nvGrpSpPr>
        <p:grpSpPr>
          <a:xfrm>
            <a:off x="447674" y="2133600"/>
            <a:ext cx="8315326" cy="3920136"/>
            <a:chOff x="447675" y="3133725"/>
            <a:chExt cx="5410200" cy="3136507"/>
          </a:xfrm>
        </p:grpSpPr>
        <p:sp>
          <p:nvSpPr>
            <p:cNvPr id="25605" name="TextBox 33"/>
            <p:cNvSpPr txBox="1">
              <a:spLocks noChangeArrowheads="1"/>
            </p:cNvSpPr>
            <p:nvPr/>
          </p:nvSpPr>
          <p:spPr bwMode="auto">
            <a:xfrm>
              <a:off x="1400959" y="5956300"/>
              <a:ext cx="849335" cy="313932"/>
            </a:xfrm>
            <a:prstGeom prst="rect">
              <a:avLst/>
            </a:prstGeom>
            <a:noFill/>
            <a:ln w="9525">
              <a:noFill/>
              <a:miter lim="800000"/>
              <a:headEnd/>
              <a:tailEnd/>
            </a:ln>
          </p:spPr>
          <p:txBody>
            <a:bodyPr wrap="none">
              <a:spAutoFit/>
            </a:bodyPr>
            <a:lstStyle/>
            <a:p>
              <a:pPr algn="ctr" eaLnBrk="1" hangingPunct="1">
                <a:lnSpc>
                  <a:spcPct val="90000"/>
                </a:lnSpc>
                <a:spcBef>
                  <a:spcPct val="35000"/>
                </a:spcBef>
                <a:spcAft>
                  <a:spcPct val="25000"/>
                </a:spcAft>
                <a:buClr>
                  <a:schemeClr val="folHlink"/>
                </a:buClr>
                <a:buFont typeface="Arial" charset="0"/>
                <a:buNone/>
              </a:pPr>
              <a:r>
                <a:rPr lang="el-GR" altLang="en-US" sz="1600" dirty="0" smtClean="0">
                  <a:cs typeface="Arial" charset="0"/>
                </a:rPr>
                <a:t>Σύνολο</a:t>
              </a:r>
              <a:endParaRPr lang="en-US" altLang="en-US" sz="1600" dirty="0">
                <a:cs typeface="Arial" charset="0"/>
              </a:endParaRPr>
            </a:p>
          </p:txBody>
        </p:sp>
        <p:cxnSp>
          <p:nvCxnSpPr>
            <p:cNvPr id="25606" name="Straight Connector 43"/>
            <p:cNvCxnSpPr>
              <a:cxnSpLocks noChangeShapeType="1"/>
            </p:cNvCxnSpPr>
            <p:nvPr/>
          </p:nvCxnSpPr>
          <p:spPr bwMode="auto">
            <a:xfrm rot="5400000">
              <a:off x="5809456" y="5974557"/>
              <a:ext cx="65087" cy="0"/>
            </a:xfrm>
            <a:prstGeom prst="line">
              <a:avLst/>
            </a:prstGeom>
            <a:noFill/>
            <a:ln w="28575">
              <a:solidFill>
                <a:schemeClr val="tx1"/>
              </a:solidFill>
              <a:round/>
              <a:headEnd/>
              <a:tailEnd/>
            </a:ln>
          </p:spPr>
        </p:cxnSp>
        <p:cxnSp>
          <p:nvCxnSpPr>
            <p:cNvPr id="25607" name="Straight Connector 44"/>
            <p:cNvCxnSpPr>
              <a:cxnSpLocks noChangeShapeType="1"/>
            </p:cNvCxnSpPr>
            <p:nvPr/>
          </p:nvCxnSpPr>
          <p:spPr bwMode="auto">
            <a:xfrm rot="5400000">
              <a:off x="2443956" y="5972969"/>
              <a:ext cx="65088" cy="0"/>
            </a:xfrm>
            <a:prstGeom prst="line">
              <a:avLst/>
            </a:prstGeom>
            <a:noFill/>
            <a:ln w="28575">
              <a:solidFill>
                <a:schemeClr val="tx1"/>
              </a:solidFill>
              <a:round/>
              <a:headEnd/>
              <a:tailEnd/>
            </a:ln>
          </p:spPr>
        </p:cxnSp>
        <p:sp>
          <p:nvSpPr>
            <p:cNvPr id="46088" name="Rectangle 5"/>
            <p:cNvSpPr>
              <a:spLocks noChangeArrowheads="1"/>
            </p:cNvSpPr>
            <p:nvPr/>
          </p:nvSpPr>
          <p:spPr bwMode="auto">
            <a:xfrm>
              <a:off x="4881563" y="3446463"/>
              <a:ext cx="715962" cy="2487612"/>
            </a:xfrm>
            <a:prstGeom prst="rect">
              <a:avLst/>
            </a:prstGeom>
            <a:solidFill>
              <a:schemeClr val="accent2"/>
            </a:solidFill>
            <a:ln w="9525">
              <a:solidFill>
                <a:schemeClr val="bg2">
                  <a:lumMod val="10000"/>
                </a:schemeClr>
              </a:solidFill>
              <a:round/>
              <a:headEnd/>
              <a:tailEnd/>
            </a:ln>
          </p:spPr>
          <p:txBody>
            <a:bodyPr/>
            <a:lstStyle/>
            <a:p>
              <a:pPr eaLnBrk="1" hangingPunct="1">
                <a:lnSpc>
                  <a:spcPct val="90000"/>
                </a:lnSpc>
                <a:spcBef>
                  <a:spcPct val="35000"/>
                </a:spcBef>
                <a:spcAft>
                  <a:spcPct val="25000"/>
                </a:spcAft>
                <a:buClr>
                  <a:schemeClr val="folHlink"/>
                </a:buClr>
                <a:buFont typeface="Arial" charset="0"/>
                <a:buNone/>
                <a:defRPr/>
              </a:pPr>
              <a:endParaRPr lang="en-US" altLang="en-US" dirty="0"/>
            </a:p>
          </p:txBody>
        </p:sp>
        <p:sp>
          <p:nvSpPr>
            <p:cNvPr id="46089" name="Rectangle 6"/>
            <p:cNvSpPr>
              <a:spLocks noChangeArrowheads="1"/>
            </p:cNvSpPr>
            <p:nvPr/>
          </p:nvSpPr>
          <p:spPr bwMode="auto">
            <a:xfrm>
              <a:off x="3736975" y="3575050"/>
              <a:ext cx="715963" cy="2359025"/>
            </a:xfrm>
            <a:prstGeom prst="rect">
              <a:avLst/>
            </a:prstGeom>
            <a:solidFill>
              <a:schemeClr val="accent2"/>
            </a:solidFill>
            <a:ln w="9525">
              <a:solidFill>
                <a:schemeClr val="bg2">
                  <a:lumMod val="10000"/>
                </a:schemeClr>
              </a:solidFill>
              <a:round/>
              <a:headEnd/>
              <a:tailEnd/>
            </a:ln>
          </p:spPr>
          <p:txBody>
            <a:bodyPr/>
            <a:lstStyle/>
            <a:p>
              <a:pPr eaLnBrk="1" hangingPunct="1">
                <a:lnSpc>
                  <a:spcPct val="90000"/>
                </a:lnSpc>
                <a:spcBef>
                  <a:spcPct val="35000"/>
                </a:spcBef>
                <a:spcAft>
                  <a:spcPct val="25000"/>
                </a:spcAft>
                <a:buClr>
                  <a:schemeClr val="folHlink"/>
                </a:buClr>
                <a:buFont typeface="Arial" charset="0"/>
                <a:buNone/>
                <a:defRPr/>
              </a:pPr>
              <a:endParaRPr lang="en-US" altLang="en-US" dirty="0"/>
            </a:p>
          </p:txBody>
        </p:sp>
        <p:sp>
          <p:nvSpPr>
            <p:cNvPr id="46090" name="Rectangle 7"/>
            <p:cNvSpPr>
              <a:spLocks noChangeArrowheads="1"/>
            </p:cNvSpPr>
            <p:nvPr/>
          </p:nvSpPr>
          <p:spPr bwMode="auto">
            <a:xfrm>
              <a:off x="2632075" y="3709988"/>
              <a:ext cx="717550" cy="2224087"/>
            </a:xfrm>
            <a:prstGeom prst="rect">
              <a:avLst/>
            </a:prstGeom>
            <a:solidFill>
              <a:schemeClr val="accent2"/>
            </a:solidFill>
            <a:ln w="9525">
              <a:solidFill>
                <a:schemeClr val="bg2">
                  <a:lumMod val="10000"/>
                </a:schemeClr>
              </a:solidFill>
              <a:round/>
              <a:headEnd/>
              <a:tailEnd/>
            </a:ln>
          </p:spPr>
          <p:txBody>
            <a:bodyPr/>
            <a:lstStyle/>
            <a:p>
              <a:pPr eaLnBrk="1" hangingPunct="1">
                <a:lnSpc>
                  <a:spcPct val="90000"/>
                </a:lnSpc>
                <a:spcBef>
                  <a:spcPct val="35000"/>
                </a:spcBef>
                <a:spcAft>
                  <a:spcPct val="25000"/>
                </a:spcAft>
                <a:buClr>
                  <a:schemeClr val="folHlink"/>
                </a:buClr>
                <a:buFont typeface="Arial" charset="0"/>
                <a:buNone/>
                <a:defRPr/>
              </a:pPr>
              <a:endParaRPr lang="en-US" altLang="en-US" dirty="0"/>
            </a:p>
          </p:txBody>
        </p:sp>
        <p:cxnSp>
          <p:nvCxnSpPr>
            <p:cNvPr id="25611" name="Straight Connector 8"/>
            <p:cNvCxnSpPr>
              <a:cxnSpLocks noChangeShapeType="1"/>
            </p:cNvCxnSpPr>
            <p:nvPr/>
          </p:nvCxnSpPr>
          <p:spPr bwMode="auto">
            <a:xfrm>
              <a:off x="1135063" y="3446463"/>
              <a:ext cx="0" cy="2490787"/>
            </a:xfrm>
            <a:prstGeom prst="line">
              <a:avLst/>
            </a:prstGeom>
            <a:noFill/>
            <a:ln w="28575">
              <a:solidFill>
                <a:schemeClr val="tx1"/>
              </a:solidFill>
              <a:round/>
              <a:headEnd/>
              <a:tailEnd/>
            </a:ln>
          </p:spPr>
        </p:cxnSp>
        <p:sp>
          <p:nvSpPr>
            <p:cNvPr id="25612" name="TextBox 9"/>
            <p:cNvSpPr txBox="1">
              <a:spLocks noChangeArrowheads="1"/>
            </p:cNvSpPr>
            <p:nvPr/>
          </p:nvSpPr>
          <p:spPr bwMode="auto">
            <a:xfrm rot="-5400000">
              <a:off x="44450" y="4484688"/>
              <a:ext cx="1087437" cy="280988"/>
            </a:xfrm>
            <a:prstGeom prst="rect">
              <a:avLst/>
            </a:prstGeom>
            <a:noFill/>
            <a:ln w="9525">
              <a:noFill/>
              <a:miter lim="800000"/>
              <a:headEnd/>
              <a:tailEnd/>
            </a:ln>
          </p:spPr>
          <p:txBody>
            <a:bodyPr wrap="none">
              <a:spAutoFit/>
            </a:bodyPr>
            <a:lstStyle/>
            <a:p>
              <a:pPr algn="ctr" eaLnBrk="1" hangingPunct="1">
                <a:lnSpc>
                  <a:spcPct val="90000"/>
                </a:lnSpc>
                <a:spcBef>
                  <a:spcPct val="35000"/>
                </a:spcBef>
                <a:spcAft>
                  <a:spcPct val="25000"/>
                </a:spcAft>
                <a:buClr>
                  <a:schemeClr val="folHlink"/>
                </a:buClr>
                <a:buFont typeface="Arial" charset="0"/>
                <a:buNone/>
              </a:pPr>
              <a:r>
                <a:rPr lang="en-US" altLang="en-US" sz="1600">
                  <a:cs typeface="Arial" charset="0"/>
                </a:rPr>
                <a:t>SVR12 (%)</a:t>
              </a:r>
            </a:p>
          </p:txBody>
        </p:sp>
        <p:cxnSp>
          <p:nvCxnSpPr>
            <p:cNvPr id="25613" name="Straight Connector 10"/>
            <p:cNvCxnSpPr>
              <a:cxnSpLocks noChangeShapeType="1"/>
            </p:cNvCxnSpPr>
            <p:nvPr/>
          </p:nvCxnSpPr>
          <p:spPr bwMode="auto">
            <a:xfrm>
              <a:off x="1071563" y="3463925"/>
              <a:ext cx="58737" cy="0"/>
            </a:xfrm>
            <a:prstGeom prst="line">
              <a:avLst/>
            </a:prstGeom>
            <a:noFill/>
            <a:ln w="28575">
              <a:solidFill>
                <a:schemeClr val="tx1"/>
              </a:solidFill>
              <a:round/>
              <a:headEnd/>
              <a:tailEnd/>
            </a:ln>
          </p:spPr>
        </p:cxnSp>
        <p:cxnSp>
          <p:nvCxnSpPr>
            <p:cNvPr id="25614" name="Straight Connector 11"/>
            <p:cNvCxnSpPr>
              <a:cxnSpLocks noChangeShapeType="1"/>
            </p:cNvCxnSpPr>
            <p:nvPr/>
          </p:nvCxnSpPr>
          <p:spPr bwMode="auto">
            <a:xfrm>
              <a:off x="1073150" y="3957638"/>
              <a:ext cx="57150" cy="0"/>
            </a:xfrm>
            <a:prstGeom prst="line">
              <a:avLst/>
            </a:prstGeom>
            <a:noFill/>
            <a:ln w="28575">
              <a:solidFill>
                <a:schemeClr val="tx1"/>
              </a:solidFill>
              <a:round/>
              <a:headEnd/>
              <a:tailEnd/>
            </a:ln>
          </p:spPr>
        </p:cxnSp>
        <p:cxnSp>
          <p:nvCxnSpPr>
            <p:cNvPr id="25615" name="Straight Connector 12"/>
            <p:cNvCxnSpPr>
              <a:cxnSpLocks noChangeShapeType="1"/>
            </p:cNvCxnSpPr>
            <p:nvPr/>
          </p:nvCxnSpPr>
          <p:spPr bwMode="auto">
            <a:xfrm>
              <a:off x="1073150" y="4452938"/>
              <a:ext cx="57150" cy="0"/>
            </a:xfrm>
            <a:prstGeom prst="line">
              <a:avLst/>
            </a:prstGeom>
            <a:noFill/>
            <a:ln w="28575">
              <a:solidFill>
                <a:schemeClr val="tx1"/>
              </a:solidFill>
              <a:round/>
              <a:headEnd/>
              <a:tailEnd/>
            </a:ln>
          </p:spPr>
        </p:cxnSp>
        <p:cxnSp>
          <p:nvCxnSpPr>
            <p:cNvPr id="25616" name="Straight Connector 13"/>
            <p:cNvCxnSpPr>
              <a:cxnSpLocks noChangeShapeType="1"/>
            </p:cNvCxnSpPr>
            <p:nvPr/>
          </p:nvCxnSpPr>
          <p:spPr bwMode="auto">
            <a:xfrm>
              <a:off x="1073150" y="4946650"/>
              <a:ext cx="57150" cy="0"/>
            </a:xfrm>
            <a:prstGeom prst="line">
              <a:avLst/>
            </a:prstGeom>
            <a:noFill/>
            <a:ln w="28575">
              <a:solidFill>
                <a:schemeClr val="tx1"/>
              </a:solidFill>
              <a:round/>
              <a:headEnd/>
              <a:tailEnd/>
            </a:ln>
          </p:spPr>
        </p:cxnSp>
        <p:cxnSp>
          <p:nvCxnSpPr>
            <p:cNvPr id="25617" name="Straight Connector 14"/>
            <p:cNvCxnSpPr>
              <a:cxnSpLocks noChangeShapeType="1"/>
            </p:cNvCxnSpPr>
            <p:nvPr/>
          </p:nvCxnSpPr>
          <p:spPr bwMode="auto">
            <a:xfrm>
              <a:off x="1071563" y="5441950"/>
              <a:ext cx="58737" cy="0"/>
            </a:xfrm>
            <a:prstGeom prst="line">
              <a:avLst/>
            </a:prstGeom>
            <a:noFill/>
            <a:ln w="28575">
              <a:solidFill>
                <a:schemeClr val="tx1"/>
              </a:solidFill>
              <a:round/>
              <a:headEnd/>
              <a:tailEnd/>
            </a:ln>
          </p:spPr>
        </p:cxnSp>
        <p:cxnSp>
          <p:nvCxnSpPr>
            <p:cNvPr id="25618" name="Straight Connector 15"/>
            <p:cNvCxnSpPr>
              <a:cxnSpLocks noChangeShapeType="1"/>
            </p:cNvCxnSpPr>
            <p:nvPr/>
          </p:nvCxnSpPr>
          <p:spPr bwMode="auto">
            <a:xfrm>
              <a:off x="1063625" y="5937250"/>
              <a:ext cx="57150" cy="0"/>
            </a:xfrm>
            <a:prstGeom prst="line">
              <a:avLst/>
            </a:prstGeom>
            <a:noFill/>
            <a:ln w="28575">
              <a:solidFill>
                <a:schemeClr val="tx1"/>
              </a:solidFill>
              <a:round/>
              <a:headEnd/>
              <a:tailEnd/>
            </a:ln>
          </p:spPr>
        </p:cxnSp>
        <p:sp>
          <p:nvSpPr>
            <p:cNvPr id="25619" name="TextBox 16"/>
            <p:cNvSpPr txBox="1">
              <a:spLocks noChangeArrowheads="1"/>
            </p:cNvSpPr>
            <p:nvPr/>
          </p:nvSpPr>
          <p:spPr bwMode="auto">
            <a:xfrm>
              <a:off x="2466975" y="3400425"/>
              <a:ext cx="1073150" cy="314325"/>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charset="0"/>
                <a:buNone/>
              </a:pPr>
              <a:r>
                <a:rPr lang="en-US" altLang="en-US" sz="1600">
                  <a:cs typeface="Arial" charset="0"/>
                </a:rPr>
                <a:t>89</a:t>
              </a:r>
            </a:p>
          </p:txBody>
        </p:sp>
        <p:sp>
          <p:nvSpPr>
            <p:cNvPr id="25620" name="TextBox 17"/>
            <p:cNvSpPr txBox="1">
              <a:spLocks noChangeArrowheads="1"/>
            </p:cNvSpPr>
            <p:nvPr/>
          </p:nvSpPr>
          <p:spPr bwMode="auto">
            <a:xfrm>
              <a:off x="3794125" y="3262313"/>
              <a:ext cx="658813" cy="314325"/>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charset="0"/>
                <a:buNone/>
              </a:pPr>
              <a:r>
                <a:rPr lang="en-US" altLang="en-US" sz="1600">
                  <a:cs typeface="Arial" charset="0"/>
                </a:rPr>
                <a:t>96</a:t>
              </a:r>
            </a:p>
          </p:txBody>
        </p:sp>
        <p:sp>
          <p:nvSpPr>
            <p:cNvPr id="25621" name="TextBox 18"/>
            <p:cNvSpPr txBox="1">
              <a:spLocks noChangeArrowheads="1"/>
            </p:cNvSpPr>
            <p:nvPr/>
          </p:nvSpPr>
          <p:spPr bwMode="auto">
            <a:xfrm>
              <a:off x="4867275" y="3133725"/>
              <a:ext cx="752475" cy="314325"/>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charset="0"/>
                <a:buNone/>
              </a:pPr>
              <a:r>
                <a:rPr lang="en-US" altLang="en-US" sz="1600" dirty="0">
                  <a:cs typeface="Arial" charset="0"/>
                </a:rPr>
                <a:t>100</a:t>
              </a:r>
            </a:p>
          </p:txBody>
        </p:sp>
        <p:sp>
          <p:nvSpPr>
            <p:cNvPr id="25622" name="TextBox 19"/>
            <p:cNvSpPr txBox="1">
              <a:spLocks noChangeArrowheads="1"/>
            </p:cNvSpPr>
            <p:nvPr/>
          </p:nvSpPr>
          <p:spPr bwMode="auto">
            <a:xfrm>
              <a:off x="588963" y="3325813"/>
              <a:ext cx="614362" cy="314325"/>
            </a:xfrm>
            <a:prstGeom prst="rect">
              <a:avLst/>
            </a:prstGeom>
            <a:noFill/>
            <a:ln w="9525">
              <a:noFill/>
              <a:miter lim="800000"/>
              <a:headEnd/>
              <a:tailEnd/>
            </a:ln>
          </p:spPr>
          <p:txBody>
            <a:bodyPr>
              <a:spAutoFit/>
            </a:bodyPr>
            <a:lstStyle/>
            <a:p>
              <a:pPr eaLnBrk="1" hangingPunct="1">
                <a:lnSpc>
                  <a:spcPct val="90000"/>
                </a:lnSpc>
                <a:spcBef>
                  <a:spcPct val="35000"/>
                </a:spcBef>
                <a:spcAft>
                  <a:spcPct val="25000"/>
                </a:spcAft>
                <a:buClr>
                  <a:schemeClr val="folHlink"/>
                </a:buClr>
                <a:buFont typeface="Arial" charset="0"/>
                <a:buNone/>
              </a:pPr>
              <a:r>
                <a:rPr lang="en-US" altLang="en-US" sz="1600" b="0">
                  <a:cs typeface="Arial" charset="0"/>
                </a:rPr>
                <a:t>100</a:t>
              </a:r>
            </a:p>
          </p:txBody>
        </p:sp>
        <p:sp>
          <p:nvSpPr>
            <p:cNvPr id="25623" name="TextBox 20"/>
            <p:cNvSpPr txBox="1">
              <a:spLocks noChangeArrowheads="1"/>
            </p:cNvSpPr>
            <p:nvPr/>
          </p:nvSpPr>
          <p:spPr bwMode="auto">
            <a:xfrm>
              <a:off x="719138" y="3832225"/>
              <a:ext cx="455612" cy="314325"/>
            </a:xfrm>
            <a:prstGeom prst="rect">
              <a:avLst/>
            </a:prstGeom>
            <a:noFill/>
            <a:ln w="9525">
              <a:noFill/>
              <a:miter lim="800000"/>
              <a:headEnd/>
              <a:tailEnd/>
            </a:ln>
          </p:spPr>
          <p:txBody>
            <a:bodyPr>
              <a:spAutoFit/>
            </a:bodyPr>
            <a:lstStyle/>
            <a:p>
              <a:pPr eaLnBrk="1" hangingPunct="1">
                <a:lnSpc>
                  <a:spcPct val="90000"/>
                </a:lnSpc>
                <a:spcBef>
                  <a:spcPct val="35000"/>
                </a:spcBef>
                <a:spcAft>
                  <a:spcPct val="25000"/>
                </a:spcAft>
                <a:buClr>
                  <a:schemeClr val="folHlink"/>
                </a:buClr>
                <a:buFont typeface="Arial" charset="0"/>
                <a:buNone/>
              </a:pPr>
              <a:r>
                <a:rPr lang="en-US" altLang="en-US" sz="1600" b="0">
                  <a:cs typeface="Arial" charset="0"/>
                </a:rPr>
                <a:t>80</a:t>
              </a:r>
            </a:p>
          </p:txBody>
        </p:sp>
        <p:sp>
          <p:nvSpPr>
            <p:cNvPr id="25624" name="TextBox 21"/>
            <p:cNvSpPr txBox="1">
              <a:spLocks noChangeArrowheads="1"/>
            </p:cNvSpPr>
            <p:nvPr/>
          </p:nvSpPr>
          <p:spPr bwMode="auto">
            <a:xfrm>
              <a:off x="719138" y="4325938"/>
              <a:ext cx="455612" cy="314325"/>
            </a:xfrm>
            <a:prstGeom prst="rect">
              <a:avLst/>
            </a:prstGeom>
            <a:noFill/>
            <a:ln w="9525">
              <a:noFill/>
              <a:miter lim="800000"/>
              <a:headEnd/>
              <a:tailEnd/>
            </a:ln>
          </p:spPr>
          <p:txBody>
            <a:bodyPr>
              <a:spAutoFit/>
            </a:bodyPr>
            <a:lstStyle/>
            <a:p>
              <a:pPr eaLnBrk="1" hangingPunct="1">
                <a:lnSpc>
                  <a:spcPct val="90000"/>
                </a:lnSpc>
                <a:spcBef>
                  <a:spcPct val="35000"/>
                </a:spcBef>
                <a:spcAft>
                  <a:spcPct val="25000"/>
                </a:spcAft>
                <a:buClr>
                  <a:schemeClr val="folHlink"/>
                </a:buClr>
                <a:buFont typeface="Arial" charset="0"/>
                <a:buNone/>
              </a:pPr>
              <a:r>
                <a:rPr lang="en-US" altLang="en-US" sz="1600" b="0">
                  <a:cs typeface="Arial" charset="0"/>
                </a:rPr>
                <a:t>60</a:t>
              </a:r>
            </a:p>
          </p:txBody>
        </p:sp>
        <p:sp>
          <p:nvSpPr>
            <p:cNvPr id="25625" name="TextBox 22"/>
            <p:cNvSpPr txBox="1">
              <a:spLocks noChangeArrowheads="1"/>
            </p:cNvSpPr>
            <p:nvPr/>
          </p:nvSpPr>
          <p:spPr bwMode="auto">
            <a:xfrm>
              <a:off x="719138" y="4816475"/>
              <a:ext cx="455612" cy="314325"/>
            </a:xfrm>
            <a:prstGeom prst="rect">
              <a:avLst/>
            </a:prstGeom>
            <a:noFill/>
            <a:ln w="9525">
              <a:noFill/>
              <a:miter lim="800000"/>
              <a:headEnd/>
              <a:tailEnd/>
            </a:ln>
          </p:spPr>
          <p:txBody>
            <a:bodyPr>
              <a:spAutoFit/>
            </a:bodyPr>
            <a:lstStyle/>
            <a:p>
              <a:pPr eaLnBrk="1" hangingPunct="1">
                <a:lnSpc>
                  <a:spcPct val="90000"/>
                </a:lnSpc>
                <a:spcBef>
                  <a:spcPct val="35000"/>
                </a:spcBef>
                <a:spcAft>
                  <a:spcPct val="25000"/>
                </a:spcAft>
                <a:buClr>
                  <a:schemeClr val="folHlink"/>
                </a:buClr>
                <a:buFont typeface="Arial" charset="0"/>
                <a:buNone/>
              </a:pPr>
              <a:r>
                <a:rPr lang="en-US" altLang="en-US" sz="1600" b="0">
                  <a:cs typeface="Arial" charset="0"/>
                </a:rPr>
                <a:t>40</a:t>
              </a:r>
            </a:p>
          </p:txBody>
        </p:sp>
        <p:sp>
          <p:nvSpPr>
            <p:cNvPr id="25626" name="TextBox 23"/>
            <p:cNvSpPr txBox="1">
              <a:spLocks noChangeArrowheads="1"/>
            </p:cNvSpPr>
            <p:nvPr/>
          </p:nvSpPr>
          <p:spPr bwMode="auto">
            <a:xfrm>
              <a:off x="719138" y="5305425"/>
              <a:ext cx="455612" cy="314325"/>
            </a:xfrm>
            <a:prstGeom prst="rect">
              <a:avLst/>
            </a:prstGeom>
            <a:noFill/>
            <a:ln w="9525">
              <a:noFill/>
              <a:miter lim="800000"/>
              <a:headEnd/>
              <a:tailEnd/>
            </a:ln>
          </p:spPr>
          <p:txBody>
            <a:bodyPr>
              <a:spAutoFit/>
            </a:bodyPr>
            <a:lstStyle/>
            <a:p>
              <a:pPr eaLnBrk="1" hangingPunct="1">
                <a:lnSpc>
                  <a:spcPct val="90000"/>
                </a:lnSpc>
                <a:spcBef>
                  <a:spcPct val="35000"/>
                </a:spcBef>
                <a:spcAft>
                  <a:spcPct val="25000"/>
                </a:spcAft>
                <a:buClr>
                  <a:schemeClr val="folHlink"/>
                </a:buClr>
                <a:buFont typeface="Arial" charset="0"/>
                <a:buNone/>
              </a:pPr>
              <a:r>
                <a:rPr lang="en-US" altLang="en-US" sz="1600" b="0">
                  <a:cs typeface="Arial" charset="0"/>
                </a:rPr>
                <a:t>20</a:t>
              </a:r>
            </a:p>
          </p:txBody>
        </p:sp>
        <p:sp>
          <p:nvSpPr>
            <p:cNvPr id="25627" name="TextBox 24"/>
            <p:cNvSpPr txBox="1">
              <a:spLocks noChangeArrowheads="1"/>
            </p:cNvSpPr>
            <p:nvPr/>
          </p:nvSpPr>
          <p:spPr bwMode="auto">
            <a:xfrm>
              <a:off x="836613" y="5791200"/>
              <a:ext cx="268287" cy="280988"/>
            </a:xfrm>
            <a:prstGeom prst="rect">
              <a:avLst/>
            </a:prstGeom>
            <a:noFill/>
            <a:ln w="9525">
              <a:noFill/>
              <a:miter lim="800000"/>
              <a:headEnd/>
              <a:tailEnd/>
            </a:ln>
          </p:spPr>
          <p:txBody>
            <a:bodyPr>
              <a:spAutoFit/>
            </a:bodyPr>
            <a:lstStyle/>
            <a:p>
              <a:pPr eaLnBrk="1" hangingPunct="1">
                <a:lnSpc>
                  <a:spcPct val="90000"/>
                </a:lnSpc>
                <a:spcBef>
                  <a:spcPct val="35000"/>
                </a:spcBef>
                <a:spcAft>
                  <a:spcPct val="25000"/>
                </a:spcAft>
                <a:buClr>
                  <a:schemeClr val="folHlink"/>
                </a:buClr>
                <a:buFont typeface="Arial" charset="0"/>
                <a:buNone/>
              </a:pPr>
              <a:r>
                <a:rPr lang="en-US" altLang="en-US" sz="1600" b="0">
                  <a:cs typeface="Arial" charset="0"/>
                </a:rPr>
                <a:t>0</a:t>
              </a:r>
            </a:p>
          </p:txBody>
        </p:sp>
        <p:sp>
          <p:nvSpPr>
            <p:cNvPr id="25628" name="TextBox 25"/>
            <p:cNvSpPr txBox="1">
              <a:spLocks noChangeArrowheads="1"/>
            </p:cNvSpPr>
            <p:nvPr/>
          </p:nvSpPr>
          <p:spPr bwMode="auto">
            <a:xfrm>
              <a:off x="2476500" y="5951538"/>
              <a:ext cx="1063625" cy="314325"/>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charset="0"/>
                <a:buNone/>
              </a:pPr>
              <a:r>
                <a:rPr lang="en-US" altLang="en-US" sz="1600">
                  <a:cs typeface="Arial" charset="0"/>
                </a:rPr>
                <a:t>GT1</a:t>
              </a:r>
            </a:p>
          </p:txBody>
        </p:sp>
        <p:sp>
          <p:nvSpPr>
            <p:cNvPr id="25629" name="TextBox 26"/>
            <p:cNvSpPr txBox="1">
              <a:spLocks noChangeArrowheads="1"/>
            </p:cNvSpPr>
            <p:nvPr/>
          </p:nvSpPr>
          <p:spPr bwMode="auto">
            <a:xfrm>
              <a:off x="3546475" y="5951538"/>
              <a:ext cx="1100138" cy="314325"/>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charset="0"/>
                <a:buNone/>
              </a:pPr>
              <a:r>
                <a:rPr lang="en-US" altLang="en-US" sz="1600">
                  <a:cs typeface="Arial" charset="0"/>
                </a:rPr>
                <a:t>GT4</a:t>
              </a:r>
            </a:p>
          </p:txBody>
        </p:sp>
        <p:sp>
          <p:nvSpPr>
            <p:cNvPr id="25630" name="TextBox 27"/>
            <p:cNvSpPr txBox="1">
              <a:spLocks noChangeArrowheads="1"/>
            </p:cNvSpPr>
            <p:nvPr/>
          </p:nvSpPr>
          <p:spPr bwMode="auto">
            <a:xfrm>
              <a:off x="4651375" y="5951538"/>
              <a:ext cx="1206500" cy="314325"/>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charset="0"/>
                <a:buNone/>
              </a:pPr>
              <a:r>
                <a:rPr lang="en-US" altLang="en-US" sz="1600">
                  <a:cs typeface="Arial" charset="0"/>
                </a:rPr>
                <a:t>GT5,6</a:t>
              </a:r>
            </a:p>
          </p:txBody>
        </p:sp>
        <p:sp>
          <p:nvSpPr>
            <p:cNvPr id="61" name="TextBox 60"/>
            <p:cNvSpPr txBox="1"/>
            <p:nvPr/>
          </p:nvSpPr>
          <p:spPr>
            <a:xfrm>
              <a:off x="2620963" y="5645150"/>
              <a:ext cx="747712" cy="258763"/>
            </a:xfrm>
            <a:prstGeom prst="rect">
              <a:avLst/>
            </a:prstGeom>
            <a:noFill/>
          </p:spPr>
          <p:txBody>
            <a:bodyPr>
              <a:spAutoFit/>
            </a:bodyPr>
            <a:lstStyle/>
            <a:p>
              <a:pPr algn="ctr" eaLnBrk="1" hangingPunct="1">
                <a:lnSpc>
                  <a:spcPct val="90000"/>
                </a:lnSpc>
                <a:spcBef>
                  <a:spcPct val="35000"/>
                </a:spcBef>
                <a:spcAft>
                  <a:spcPct val="25000"/>
                </a:spcAft>
                <a:buClr>
                  <a:schemeClr val="folHlink"/>
                </a:buClr>
                <a:buFont typeface="Arial" charset="0"/>
                <a:buNone/>
                <a:defRPr/>
              </a:pPr>
              <a:r>
                <a:rPr lang="en-US" sz="1200" b="0" dirty="0">
                  <a:solidFill>
                    <a:schemeClr val="bg2">
                      <a:lumMod val="10000"/>
                    </a:schemeClr>
                  </a:solidFill>
                  <a:ea typeface="+mn-ea"/>
                </a:rPr>
                <a:t>261/292</a:t>
              </a:r>
            </a:p>
          </p:txBody>
        </p:sp>
        <p:sp>
          <p:nvSpPr>
            <p:cNvPr id="62" name="TextBox 61"/>
            <p:cNvSpPr txBox="1"/>
            <p:nvPr/>
          </p:nvSpPr>
          <p:spPr>
            <a:xfrm>
              <a:off x="3740150" y="5645150"/>
              <a:ext cx="712788" cy="258763"/>
            </a:xfrm>
            <a:prstGeom prst="rect">
              <a:avLst/>
            </a:prstGeom>
            <a:noFill/>
          </p:spPr>
          <p:txBody>
            <a:bodyPr>
              <a:spAutoFit/>
            </a:bodyPr>
            <a:lstStyle/>
            <a:p>
              <a:pPr algn="ctr" eaLnBrk="1" hangingPunct="1">
                <a:lnSpc>
                  <a:spcPct val="90000"/>
                </a:lnSpc>
                <a:spcBef>
                  <a:spcPct val="35000"/>
                </a:spcBef>
                <a:spcAft>
                  <a:spcPct val="25000"/>
                </a:spcAft>
                <a:buClr>
                  <a:schemeClr val="folHlink"/>
                </a:buClr>
                <a:buFont typeface="Arial" charset="0"/>
                <a:buNone/>
                <a:defRPr/>
              </a:pPr>
              <a:r>
                <a:rPr lang="en-US" sz="1200" b="0" dirty="0">
                  <a:solidFill>
                    <a:schemeClr val="bg2">
                      <a:lumMod val="10000"/>
                    </a:schemeClr>
                  </a:solidFill>
                  <a:ea typeface="+mn-ea"/>
                </a:rPr>
                <a:t>27/28</a:t>
              </a:r>
            </a:p>
          </p:txBody>
        </p:sp>
        <p:sp>
          <p:nvSpPr>
            <p:cNvPr id="63" name="TextBox 62"/>
            <p:cNvSpPr txBox="1"/>
            <p:nvPr/>
          </p:nvSpPr>
          <p:spPr>
            <a:xfrm>
              <a:off x="4827588" y="5645150"/>
              <a:ext cx="769937" cy="258763"/>
            </a:xfrm>
            <a:prstGeom prst="rect">
              <a:avLst/>
            </a:prstGeom>
            <a:noFill/>
          </p:spPr>
          <p:txBody>
            <a:bodyPr>
              <a:spAutoFit/>
            </a:bodyPr>
            <a:lstStyle/>
            <a:p>
              <a:pPr algn="ctr" eaLnBrk="1" hangingPunct="1">
                <a:lnSpc>
                  <a:spcPct val="90000"/>
                </a:lnSpc>
                <a:spcBef>
                  <a:spcPct val="35000"/>
                </a:spcBef>
                <a:spcAft>
                  <a:spcPct val="25000"/>
                </a:spcAft>
                <a:buClr>
                  <a:schemeClr val="folHlink"/>
                </a:buClr>
                <a:buFont typeface="Arial" charset="0"/>
                <a:buNone/>
                <a:defRPr/>
              </a:pPr>
              <a:r>
                <a:rPr lang="en-US" sz="1200" b="0" dirty="0">
                  <a:solidFill>
                    <a:schemeClr val="bg2">
                      <a:lumMod val="10000"/>
                    </a:schemeClr>
                  </a:solidFill>
                  <a:ea typeface="+mn-ea"/>
                </a:rPr>
                <a:t>7/7</a:t>
              </a:r>
            </a:p>
          </p:txBody>
        </p:sp>
        <p:cxnSp>
          <p:nvCxnSpPr>
            <p:cNvPr id="25634" name="Straight Connector 32"/>
            <p:cNvCxnSpPr>
              <a:cxnSpLocks noChangeShapeType="1"/>
            </p:cNvCxnSpPr>
            <p:nvPr/>
          </p:nvCxnSpPr>
          <p:spPr bwMode="auto">
            <a:xfrm rot="5400000">
              <a:off x="1098550" y="5972175"/>
              <a:ext cx="63500" cy="0"/>
            </a:xfrm>
            <a:prstGeom prst="line">
              <a:avLst/>
            </a:prstGeom>
            <a:noFill/>
            <a:ln w="28575">
              <a:solidFill>
                <a:schemeClr val="tx1"/>
              </a:solidFill>
              <a:round/>
              <a:headEnd/>
              <a:tailEnd/>
            </a:ln>
          </p:spPr>
        </p:cxnSp>
        <p:cxnSp>
          <p:nvCxnSpPr>
            <p:cNvPr id="25635" name="Straight Connector 33"/>
            <p:cNvCxnSpPr>
              <a:cxnSpLocks noChangeShapeType="1"/>
            </p:cNvCxnSpPr>
            <p:nvPr/>
          </p:nvCxnSpPr>
          <p:spPr bwMode="auto">
            <a:xfrm rot="5400000">
              <a:off x="3507581" y="5971382"/>
              <a:ext cx="65087" cy="0"/>
            </a:xfrm>
            <a:prstGeom prst="line">
              <a:avLst/>
            </a:prstGeom>
            <a:noFill/>
            <a:ln w="28575">
              <a:solidFill>
                <a:schemeClr val="tx1"/>
              </a:solidFill>
              <a:round/>
              <a:headEnd/>
              <a:tailEnd/>
            </a:ln>
          </p:spPr>
        </p:cxnSp>
        <p:cxnSp>
          <p:nvCxnSpPr>
            <p:cNvPr id="25636" name="Straight Connector 34"/>
            <p:cNvCxnSpPr>
              <a:cxnSpLocks noChangeShapeType="1"/>
            </p:cNvCxnSpPr>
            <p:nvPr/>
          </p:nvCxnSpPr>
          <p:spPr bwMode="auto">
            <a:xfrm rot="5400000">
              <a:off x="4614069" y="5979319"/>
              <a:ext cx="65088" cy="0"/>
            </a:xfrm>
            <a:prstGeom prst="line">
              <a:avLst/>
            </a:prstGeom>
            <a:noFill/>
            <a:ln w="28575">
              <a:solidFill>
                <a:schemeClr val="tx1"/>
              </a:solidFill>
              <a:round/>
              <a:headEnd/>
              <a:tailEnd/>
            </a:ln>
          </p:spPr>
        </p:cxnSp>
        <p:sp>
          <p:nvSpPr>
            <p:cNvPr id="25637" name="TextBox 56"/>
            <p:cNvSpPr txBox="1">
              <a:spLocks noChangeArrowheads="1"/>
            </p:cNvSpPr>
            <p:nvPr/>
          </p:nvSpPr>
          <p:spPr bwMode="auto">
            <a:xfrm>
              <a:off x="1079500" y="5645150"/>
              <a:ext cx="555625" cy="258763"/>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charset="0"/>
                <a:buNone/>
              </a:pPr>
              <a:r>
                <a:rPr lang="en-US" altLang="en-US" sz="1200" b="0">
                  <a:cs typeface="Arial" charset="0"/>
                </a:rPr>
                <a:t>n/N =</a:t>
              </a:r>
            </a:p>
          </p:txBody>
        </p:sp>
        <p:sp>
          <p:nvSpPr>
            <p:cNvPr id="46118" name="Rectangle 7"/>
            <p:cNvSpPr>
              <a:spLocks noChangeArrowheads="1"/>
            </p:cNvSpPr>
            <p:nvPr/>
          </p:nvSpPr>
          <p:spPr bwMode="auto">
            <a:xfrm>
              <a:off x="1543050" y="3709988"/>
              <a:ext cx="717550" cy="2224087"/>
            </a:xfrm>
            <a:prstGeom prst="rect">
              <a:avLst/>
            </a:prstGeom>
            <a:solidFill>
              <a:schemeClr val="accent2"/>
            </a:solidFill>
            <a:ln w="9525">
              <a:solidFill>
                <a:schemeClr val="bg2">
                  <a:lumMod val="10000"/>
                </a:schemeClr>
              </a:solidFill>
              <a:round/>
              <a:headEnd/>
              <a:tailEnd/>
            </a:ln>
          </p:spPr>
          <p:txBody>
            <a:bodyPr/>
            <a:lstStyle/>
            <a:p>
              <a:pPr eaLnBrk="1" hangingPunct="1">
                <a:lnSpc>
                  <a:spcPct val="90000"/>
                </a:lnSpc>
                <a:spcBef>
                  <a:spcPct val="35000"/>
                </a:spcBef>
                <a:spcAft>
                  <a:spcPct val="25000"/>
                </a:spcAft>
                <a:buClr>
                  <a:schemeClr val="folHlink"/>
                </a:buClr>
                <a:buFont typeface="Arial" charset="0"/>
                <a:buNone/>
                <a:defRPr/>
              </a:pPr>
              <a:endParaRPr lang="en-US" altLang="en-US" dirty="0"/>
            </a:p>
          </p:txBody>
        </p:sp>
        <p:sp>
          <p:nvSpPr>
            <p:cNvPr id="25639" name="TextBox 16"/>
            <p:cNvSpPr txBox="1">
              <a:spLocks noChangeArrowheads="1"/>
            </p:cNvSpPr>
            <p:nvPr/>
          </p:nvSpPr>
          <p:spPr bwMode="auto">
            <a:xfrm>
              <a:off x="1568450" y="3378200"/>
              <a:ext cx="693738" cy="312738"/>
            </a:xfrm>
            <a:prstGeom prst="rect">
              <a:avLst/>
            </a:prstGeom>
            <a:noFill/>
            <a:ln w="9525">
              <a:noFill/>
              <a:miter lim="800000"/>
              <a:headEnd/>
              <a:tailEnd/>
            </a:ln>
          </p:spPr>
          <p:txBody>
            <a:bodyPr>
              <a:spAutoFit/>
            </a:bodyPr>
            <a:lstStyle/>
            <a:p>
              <a:pPr algn="ctr" eaLnBrk="1" hangingPunct="1">
                <a:lnSpc>
                  <a:spcPct val="90000"/>
                </a:lnSpc>
                <a:spcBef>
                  <a:spcPct val="35000"/>
                </a:spcBef>
                <a:spcAft>
                  <a:spcPct val="25000"/>
                </a:spcAft>
                <a:buClr>
                  <a:schemeClr val="folHlink"/>
                </a:buClr>
                <a:buFont typeface="Arial" charset="0"/>
                <a:buNone/>
              </a:pPr>
              <a:r>
                <a:rPr lang="en-US" altLang="en-US" sz="1600" dirty="0">
                  <a:cs typeface="Arial" charset="0"/>
                </a:rPr>
                <a:t>90</a:t>
              </a:r>
            </a:p>
          </p:txBody>
        </p:sp>
        <p:sp>
          <p:nvSpPr>
            <p:cNvPr id="37" name="TextBox 36"/>
            <p:cNvSpPr txBox="1"/>
            <p:nvPr/>
          </p:nvSpPr>
          <p:spPr>
            <a:xfrm>
              <a:off x="1519238" y="5645150"/>
              <a:ext cx="738187" cy="258763"/>
            </a:xfrm>
            <a:prstGeom prst="rect">
              <a:avLst/>
            </a:prstGeom>
            <a:noFill/>
          </p:spPr>
          <p:txBody>
            <a:bodyPr wrap="none">
              <a:spAutoFit/>
            </a:bodyPr>
            <a:lstStyle/>
            <a:p>
              <a:pPr algn="ctr" eaLnBrk="1" hangingPunct="1">
                <a:lnSpc>
                  <a:spcPct val="90000"/>
                </a:lnSpc>
                <a:spcBef>
                  <a:spcPct val="35000"/>
                </a:spcBef>
                <a:spcAft>
                  <a:spcPct val="25000"/>
                </a:spcAft>
                <a:buClr>
                  <a:schemeClr val="folHlink"/>
                </a:buClr>
                <a:buFont typeface="Arial" charset="0"/>
                <a:buNone/>
                <a:defRPr/>
              </a:pPr>
              <a:r>
                <a:rPr lang="en-US" sz="1200" b="0" dirty="0">
                  <a:solidFill>
                    <a:schemeClr val="bg2">
                      <a:lumMod val="10000"/>
                    </a:schemeClr>
                  </a:solidFill>
                  <a:ea typeface="+mn-ea"/>
                </a:rPr>
                <a:t>295/327</a:t>
              </a:r>
            </a:p>
          </p:txBody>
        </p:sp>
        <p:cxnSp>
          <p:nvCxnSpPr>
            <p:cNvPr id="25641" name="Straight Connector 31"/>
            <p:cNvCxnSpPr>
              <a:cxnSpLocks noChangeShapeType="1"/>
            </p:cNvCxnSpPr>
            <p:nvPr/>
          </p:nvCxnSpPr>
          <p:spPr bwMode="auto">
            <a:xfrm>
              <a:off x="1125538" y="5937250"/>
              <a:ext cx="4732337" cy="0"/>
            </a:xfrm>
            <a:prstGeom prst="line">
              <a:avLst/>
            </a:prstGeom>
            <a:noFill/>
            <a:ln w="28575">
              <a:solidFill>
                <a:schemeClr val="tx1"/>
              </a:solidFill>
              <a:round/>
              <a:headEnd/>
              <a:tailEnd/>
            </a:ln>
          </p:spPr>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228600" y="152400"/>
            <a:ext cx="8770938" cy="1219200"/>
          </a:xfrm>
          <a:ln>
            <a:noFill/>
          </a:ln>
        </p:spPr>
        <p:txBody>
          <a:bodyPr anchor="ctr"/>
          <a:lstStyle/>
          <a:p>
            <a:pPr eaLnBrk="1" hangingPunct="1">
              <a:lnSpc>
                <a:spcPts val="3600"/>
              </a:lnSpc>
            </a:pPr>
            <a:r>
              <a:rPr lang="en-US" altLang="en-US" sz="2800" dirty="0" err="1" smtClean="0"/>
              <a:t>Simeprevir</a:t>
            </a:r>
            <a:r>
              <a:rPr lang="en-US" altLang="en-US" sz="2800" dirty="0" smtClean="0"/>
              <a:t> + P/R </a:t>
            </a:r>
            <a:r>
              <a:rPr lang="el-GR" altLang="en-US" sz="2800" dirty="0" smtClean="0"/>
              <a:t>σε </a:t>
            </a:r>
            <a:r>
              <a:rPr lang="el-GR" altLang="en-US" sz="2800" dirty="0" err="1" smtClean="0"/>
              <a:t>πρωτοθεραπευόμενους</a:t>
            </a:r>
            <a:r>
              <a:rPr lang="el-GR" altLang="en-US" sz="2800" dirty="0" smtClean="0"/>
              <a:t> ασθενείς με γονότυπο 1</a:t>
            </a:r>
            <a:endParaRPr lang="en-US" altLang="en-US" sz="2800" dirty="0" smtClean="0"/>
          </a:p>
        </p:txBody>
      </p:sp>
      <p:sp>
        <p:nvSpPr>
          <p:cNvPr id="22586" name="Text Box 5"/>
          <p:cNvSpPr txBox="1">
            <a:spLocks noChangeArrowheads="1"/>
          </p:cNvSpPr>
          <p:nvPr/>
        </p:nvSpPr>
        <p:spPr bwMode="auto">
          <a:xfrm>
            <a:off x="319088" y="6313487"/>
            <a:ext cx="8520112" cy="392113"/>
          </a:xfrm>
          <a:prstGeom prst="rect">
            <a:avLst/>
          </a:prstGeom>
          <a:noFill/>
          <a:ln w="9525">
            <a:noFill/>
            <a:miter lim="800000"/>
            <a:headEnd/>
            <a:tailEnd/>
          </a:ln>
        </p:spPr>
        <p:txBody>
          <a:bodyPr anchor="ctr"/>
          <a:lstStyle/>
          <a:p>
            <a:pPr algn="r" eaLnBrk="1" hangingPunct="1">
              <a:spcBef>
                <a:spcPct val="35000"/>
              </a:spcBef>
              <a:spcAft>
                <a:spcPct val="25000"/>
              </a:spcAft>
              <a:buClr>
                <a:schemeClr val="folHlink"/>
              </a:buClr>
              <a:buFont typeface="Arial" charset="0"/>
              <a:buNone/>
            </a:pPr>
            <a:r>
              <a:rPr lang="en-GB" altLang="en-US" sz="1400" b="0" i="1" dirty="0">
                <a:cs typeface="Arial" charset="0"/>
              </a:rPr>
              <a:t>1. Jacobson I, et al. EASL 2013. Abstract 1425. 2. </a:t>
            </a:r>
            <a:r>
              <a:rPr lang="en-GB" altLang="en-US" sz="1400" b="0" i="1" dirty="0" err="1">
                <a:cs typeface="Arial" charset="0"/>
              </a:rPr>
              <a:t>Manns</a:t>
            </a:r>
            <a:r>
              <a:rPr lang="en-GB" altLang="en-US" sz="1400" b="0" i="1" dirty="0">
                <a:cs typeface="Arial" charset="0"/>
              </a:rPr>
              <a:t> M, et al. EASL 2013. Abstract 1413. </a:t>
            </a:r>
          </a:p>
        </p:txBody>
      </p:sp>
      <p:grpSp>
        <p:nvGrpSpPr>
          <p:cNvPr id="66" name="65 - Ομάδα"/>
          <p:cNvGrpSpPr/>
          <p:nvPr/>
        </p:nvGrpSpPr>
        <p:grpSpPr>
          <a:xfrm>
            <a:off x="291942" y="1637406"/>
            <a:ext cx="8528208" cy="4239866"/>
            <a:chOff x="291942" y="1349374"/>
            <a:chExt cx="8528208" cy="4239866"/>
          </a:xfrm>
        </p:grpSpPr>
        <p:graphicFrame>
          <p:nvGraphicFramePr>
            <p:cNvPr id="67" name="Content Placeholder 5"/>
            <p:cNvGraphicFramePr>
              <a:graphicFrameLocks/>
            </p:cNvGraphicFramePr>
            <p:nvPr>
              <p:extLst>
                <p:ext uri="{D42A27DB-BD31-4B8C-83A1-F6EECF244321}">
                  <p14:modId xmlns="" xmlns:p14="http://schemas.microsoft.com/office/powerpoint/2010/main" val="2647389134"/>
                </p:ext>
              </p:extLst>
            </p:nvPr>
          </p:nvGraphicFramePr>
          <p:xfrm>
            <a:off x="706438" y="1625446"/>
            <a:ext cx="8113712" cy="3747769"/>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10"/>
            <p:cNvSpPr txBox="1"/>
            <p:nvPr/>
          </p:nvSpPr>
          <p:spPr>
            <a:xfrm>
              <a:off x="2247694" y="5219908"/>
              <a:ext cx="1714512" cy="369332"/>
            </a:xfrm>
            <a:prstGeom prst="rect">
              <a:avLst/>
            </a:prstGeom>
            <a:noFill/>
          </p:spPr>
          <p:txBody>
            <a:bodyPr wrap="square" rtlCol="0">
              <a:spAutoFit/>
            </a:bodyPr>
            <a:lstStyle/>
            <a:p>
              <a:pPr algn="ctr"/>
              <a:r>
                <a:rPr lang="en-GB" b="1" dirty="0" smtClean="0"/>
                <a:t>QUEST-1</a:t>
              </a:r>
              <a:endParaRPr lang="en-GB" b="1" baseline="30000" dirty="0" smtClean="0"/>
            </a:p>
          </p:txBody>
        </p:sp>
        <p:sp>
          <p:nvSpPr>
            <p:cNvPr id="69" name="TextBox 12"/>
            <p:cNvSpPr txBox="1"/>
            <p:nvPr/>
          </p:nvSpPr>
          <p:spPr>
            <a:xfrm>
              <a:off x="5891032" y="5219908"/>
              <a:ext cx="1714512" cy="369332"/>
            </a:xfrm>
            <a:prstGeom prst="rect">
              <a:avLst/>
            </a:prstGeom>
            <a:noFill/>
          </p:spPr>
          <p:txBody>
            <a:bodyPr wrap="square" rtlCol="0">
              <a:spAutoFit/>
            </a:bodyPr>
            <a:lstStyle/>
            <a:p>
              <a:pPr algn="ctr"/>
              <a:r>
                <a:rPr lang="en-GB" b="1" dirty="0" smtClean="0"/>
                <a:t>QUEST-2</a:t>
              </a:r>
              <a:endParaRPr lang="en-GB" b="1" baseline="30000" dirty="0" smtClean="0"/>
            </a:p>
          </p:txBody>
        </p:sp>
        <p:sp>
          <p:nvSpPr>
            <p:cNvPr id="70" name="TextBox 21"/>
            <p:cNvSpPr txBox="1"/>
            <p:nvPr/>
          </p:nvSpPr>
          <p:spPr>
            <a:xfrm rot="16200000">
              <a:off x="-305237" y="3160485"/>
              <a:ext cx="1563690" cy="369332"/>
            </a:xfrm>
            <a:prstGeom prst="rect">
              <a:avLst/>
            </a:prstGeom>
            <a:noFill/>
          </p:spPr>
          <p:txBody>
            <a:bodyPr wrap="square" rtlCol="0">
              <a:spAutoFit/>
            </a:bodyPr>
            <a:lstStyle/>
            <a:p>
              <a:r>
                <a:rPr lang="en-GB" b="1" dirty="0" smtClean="0"/>
                <a:t>SVR12 (%)</a:t>
              </a:r>
            </a:p>
          </p:txBody>
        </p:sp>
        <p:sp>
          <p:nvSpPr>
            <p:cNvPr id="71" name="TextBox 23"/>
            <p:cNvSpPr txBox="1"/>
            <p:nvPr/>
          </p:nvSpPr>
          <p:spPr>
            <a:xfrm>
              <a:off x="5162660" y="1349374"/>
              <a:ext cx="1774845" cy="369332"/>
            </a:xfrm>
            <a:prstGeom prst="rect">
              <a:avLst/>
            </a:prstGeom>
            <a:noFill/>
          </p:spPr>
          <p:txBody>
            <a:bodyPr wrap="square" rtlCol="0">
              <a:spAutoFit/>
            </a:bodyPr>
            <a:lstStyle/>
            <a:p>
              <a:r>
                <a:rPr lang="en-GB" b="1" dirty="0" smtClean="0"/>
                <a:t>Placebo/PR48</a:t>
              </a:r>
            </a:p>
          </p:txBody>
        </p:sp>
        <p:sp>
          <p:nvSpPr>
            <p:cNvPr id="72" name="Rectangle 30"/>
            <p:cNvSpPr/>
            <p:nvPr/>
          </p:nvSpPr>
          <p:spPr>
            <a:xfrm>
              <a:off x="2490700" y="1448780"/>
              <a:ext cx="180000" cy="210232"/>
            </a:xfrm>
            <a:prstGeom prst="rect">
              <a:avLst/>
            </a:prstGeom>
            <a:solidFill>
              <a:schemeClr val="accent2"/>
            </a:soli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31"/>
            <p:cNvSpPr/>
            <p:nvPr/>
          </p:nvSpPr>
          <p:spPr>
            <a:xfrm>
              <a:off x="4982660" y="1448780"/>
              <a:ext cx="180000" cy="210232"/>
            </a:xfrm>
            <a:prstGeom prst="rect">
              <a:avLst/>
            </a:prstGeom>
            <a:solidFill>
              <a:schemeClr val="bg2"/>
            </a:soli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32"/>
            <p:cNvSpPr txBox="1"/>
            <p:nvPr/>
          </p:nvSpPr>
          <p:spPr>
            <a:xfrm>
              <a:off x="2675492" y="1349374"/>
              <a:ext cx="1762021" cy="369332"/>
            </a:xfrm>
            <a:prstGeom prst="rect">
              <a:avLst/>
            </a:prstGeom>
            <a:noFill/>
          </p:spPr>
          <p:txBody>
            <a:bodyPr wrap="square" rtlCol="0">
              <a:spAutoFit/>
            </a:bodyPr>
            <a:lstStyle/>
            <a:p>
              <a:r>
                <a:rPr lang="en-GB" b="1" dirty="0" err="1" smtClean="0"/>
                <a:t>Simeprevir</a:t>
              </a:r>
              <a:r>
                <a:rPr lang="en-GB" b="1" dirty="0" smtClean="0"/>
                <a:t>/PR</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2"/>
          <p:cNvSpPr>
            <a:spLocks noGrp="1"/>
          </p:cNvSpPr>
          <p:nvPr>
            <p:ph type="title"/>
          </p:nvPr>
        </p:nvSpPr>
        <p:spPr>
          <a:xfrm>
            <a:off x="236538" y="152400"/>
            <a:ext cx="8683625" cy="1141412"/>
          </a:xfrm>
        </p:spPr>
        <p:txBody>
          <a:bodyPr anchor="ctr"/>
          <a:lstStyle/>
          <a:p>
            <a:pPr>
              <a:lnSpc>
                <a:spcPts val="3600"/>
              </a:lnSpc>
            </a:pPr>
            <a:r>
              <a:rPr lang="en-US" sz="2800" dirty="0" err="1" smtClean="0">
                <a:ea typeface="ＭＳ Ｐゴシック" pitchFamily="34" charset="-128"/>
              </a:rPr>
              <a:t>Simeprevir</a:t>
            </a:r>
            <a:r>
              <a:rPr lang="en-US" sz="2800" dirty="0" smtClean="0">
                <a:ea typeface="ＭＳ Ｐゴシック" pitchFamily="34" charset="-128"/>
              </a:rPr>
              <a:t> + </a:t>
            </a:r>
            <a:r>
              <a:rPr lang="en-US" sz="2800" dirty="0" err="1" smtClean="0">
                <a:ea typeface="ＭＳ Ｐゴシック" pitchFamily="34" charset="-128"/>
              </a:rPr>
              <a:t>Sofosbuvir</a:t>
            </a:r>
            <a:r>
              <a:rPr lang="en-US" sz="2800" dirty="0" smtClean="0">
                <a:ea typeface="ＭＳ Ｐゴシック" pitchFamily="34" charset="-128"/>
              </a:rPr>
              <a:t> </a:t>
            </a:r>
            <a:r>
              <a:rPr lang="el-GR" sz="2800" dirty="0" smtClean="0">
                <a:ea typeface="ＭＳ Ｐゴシック" pitchFamily="34" charset="-128"/>
              </a:rPr>
              <a:t>σε ασθενείς με γονότυπο 1</a:t>
            </a:r>
            <a:endParaRPr lang="en-US" sz="2800" dirty="0" smtClean="0">
              <a:ea typeface="ＭＳ Ｐゴシック" pitchFamily="34" charset="-128"/>
            </a:endParaRPr>
          </a:p>
        </p:txBody>
      </p:sp>
      <p:sp>
        <p:nvSpPr>
          <p:cNvPr id="149" name="Text Box 11"/>
          <p:cNvSpPr txBox="1">
            <a:spLocks noChangeArrowheads="1"/>
          </p:cNvSpPr>
          <p:nvPr/>
        </p:nvSpPr>
        <p:spPr bwMode="auto">
          <a:xfrm>
            <a:off x="1400051" y="6381328"/>
            <a:ext cx="7564437" cy="307777"/>
          </a:xfrm>
          <a:prstGeom prst="rect">
            <a:avLst/>
          </a:prstGeom>
          <a:noFill/>
          <a:ln w="9525">
            <a:noFill/>
            <a:miter lim="800000"/>
            <a:headEnd/>
            <a:tailEnd/>
          </a:ln>
        </p:spPr>
        <p:txBody>
          <a:bodyPr wrap="square" anchor="b">
            <a:spAutoFit/>
          </a:bodyPr>
          <a:lstStyle/>
          <a:p>
            <a:pPr algn="r">
              <a:buFont typeface="Arial" pitchFamily="34" charset="0"/>
              <a:buNone/>
            </a:pPr>
            <a:r>
              <a:rPr lang="en-US" sz="1400" i="1" dirty="0" err="1" smtClean="0">
                <a:solidFill>
                  <a:srgbClr val="FFFFFF"/>
                </a:solidFill>
              </a:rPr>
              <a:t>Lawitz</a:t>
            </a:r>
            <a:r>
              <a:rPr lang="en-US" sz="1400" i="1" dirty="0" smtClean="0">
                <a:solidFill>
                  <a:srgbClr val="FFFFFF"/>
                </a:solidFill>
              </a:rPr>
              <a:t> </a:t>
            </a:r>
            <a:r>
              <a:rPr lang="en-US" sz="1400" i="1" dirty="0">
                <a:solidFill>
                  <a:srgbClr val="FFFFFF"/>
                </a:solidFill>
              </a:rPr>
              <a:t>E, et al. EASL 2014. Abstract O165. </a:t>
            </a:r>
          </a:p>
        </p:txBody>
      </p:sp>
      <p:pic>
        <p:nvPicPr>
          <p:cNvPr id="145" name="144 - Εικόνα" descr="Εικόνα1.png"/>
          <p:cNvPicPr>
            <a:picLocks noChangeAspect="1"/>
          </p:cNvPicPr>
          <p:nvPr/>
        </p:nvPicPr>
        <p:blipFill>
          <a:blip r:embed="rId3" cstate="print"/>
          <a:stretch>
            <a:fillRect/>
          </a:stretch>
        </p:blipFill>
        <p:spPr>
          <a:xfrm>
            <a:off x="467544" y="1412776"/>
            <a:ext cx="8424936" cy="460851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loigiaolous.gr/site/wp-content/uploads/προβληματισμός9.jpg"/>
          <p:cNvPicPr>
            <a:picLocks noChangeAspect="1" noChangeArrowheads="1"/>
          </p:cNvPicPr>
          <p:nvPr/>
        </p:nvPicPr>
        <p:blipFill>
          <a:blip r:embed="rId2" cstate="print"/>
          <a:srcRect/>
          <a:stretch>
            <a:fillRect/>
          </a:stretch>
        </p:blipFill>
        <p:spPr bwMode="auto">
          <a:xfrm>
            <a:off x="2483768" y="1640950"/>
            <a:ext cx="4176464" cy="3876282"/>
          </a:xfrm>
          <a:prstGeom prst="rect">
            <a:avLst/>
          </a:prstGeom>
          <a:noFill/>
        </p:spPr>
      </p:pic>
      <p:sp>
        <p:nvSpPr>
          <p:cNvPr id="3" name="Title 10"/>
          <p:cNvSpPr txBox="1">
            <a:spLocks/>
          </p:cNvSpPr>
          <p:nvPr/>
        </p:nvSpPr>
        <p:spPr>
          <a:xfrm>
            <a:off x="236538" y="230188"/>
            <a:ext cx="8683625" cy="711200"/>
          </a:xfrm>
          <a:prstGeom prst="rect">
            <a:avLst/>
          </a:prstGeom>
        </p:spPr>
        <p:txBody>
          <a:bodyPr anchor="ctr"/>
          <a:lstStyle/>
          <a:p>
            <a:pPr marL="0" marR="0" lvl="0" indent="0" algn="ctr" defTabSz="914400" rtl="0" eaLnBrk="1" fontAlgn="base" latinLnBrk="0" hangingPunct="1">
              <a:lnSpc>
                <a:spcPct val="85000"/>
              </a:lnSpc>
              <a:spcBef>
                <a:spcPct val="0"/>
              </a:spcBef>
              <a:spcAft>
                <a:spcPct val="0"/>
              </a:spcAft>
              <a:buClrTx/>
              <a:buSzTx/>
              <a:buFontTx/>
              <a:buNone/>
              <a:tabLst/>
              <a:defRPr/>
            </a:pPr>
            <a:r>
              <a:rPr lang="el-GR" altLang="en-US" sz="3600" kern="0" dirty="0" smtClean="0">
                <a:solidFill>
                  <a:schemeClr val="tx2"/>
                </a:solidFill>
                <a:latin typeface="+mj-lt"/>
                <a:ea typeface="Arial Unicode MS" pitchFamily="34" charset="-128"/>
                <a:cs typeface="Arial" charset="0"/>
              </a:rPr>
              <a:t>Να πάρω τώρα θεραπεία ή να περιμένω;</a:t>
            </a:r>
            <a:endParaRPr kumimoji="0" lang="en-US" altLang="en-US" sz="2200" b="0" i="0" u="none" strike="noStrike" kern="0" cap="none" spc="0" normalizeH="0" baseline="0" noProof="0" dirty="0" smtClean="0">
              <a:ln>
                <a:noFill/>
              </a:ln>
              <a:solidFill>
                <a:srgbClr val="EF5E0A"/>
              </a:solidFill>
              <a:effectLst/>
              <a:uLnTx/>
              <a:uFillTx/>
              <a:latin typeface="+mj-l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611560" y="2996952"/>
            <a:ext cx="2044229" cy="830997"/>
          </a:xfrm>
          <a:prstGeom prst="rect">
            <a:avLst/>
          </a:prstGeom>
          <a:noFill/>
          <a:ln w="9525">
            <a:noFill/>
            <a:miter lim="800000"/>
            <a:headEnd/>
            <a:tailEnd/>
          </a:ln>
        </p:spPr>
        <p:txBody>
          <a:bodyPr wrap="square">
            <a:spAutoFit/>
          </a:bodyPr>
          <a:lstStyle/>
          <a:p>
            <a:pPr algn="ctr" fontAlgn="base">
              <a:spcBef>
                <a:spcPct val="0"/>
              </a:spcBef>
              <a:spcAft>
                <a:spcPct val="0"/>
              </a:spcAft>
            </a:pPr>
            <a:r>
              <a:rPr lang="el-GR" sz="1600" b="1" dirty="0" smtClean="0">
                <a:solidFill>
                  <a:srgbClr val="FFFFFF"/>
                </a:solidFill>
                <a:latin typeface="Calibri" pitchFamily="34" charset="0"/>
                <a:ea typeface="ＭＳ Ｐゴシック" pitchFamily="34" charset="-128"/>
              </a:rPr>
              <a:t>Αναστέλλεται</a:t>
            </a:r>
          </a:p>
          <a:p>
            <a:pPr algn="ctr" fontAlgn="base">
              <a:spcBef>
                <a:spcPct val="0"/>
              </a:spcBef>
              <a:spcAft>
                <a:spcPct val="0"/>
              </a:spcAft>
            </a:pPr>
            <a:r>
              <a:rPr lang="el-GR" sz="1600" b="1" dirty="0" smtClean="0">
                <a:solidFill>
                  <a:srgbClr val="FFFFFF"/>
                </a:solidFill>
                <a:latin typeface="Calibri" pitchFamily="34" charset="0"/>
                <a:ea typeface="ＭＳ Ｐゴシック" pitchFamily="34" charset="-128"/>
              </a:rPr>
              <a:t> ο πολλαπλασιασμός του ιού</a:t>
            </a:r>
            <a:endParaRPr lang="en-US" sz="1600" b="1" dirty="0">
              <a:solidFill>
                <a:srgbClr val="FFFFFF"/>
              </a:solidFill>
              <a:latin typeface="Calibri" pitchFamily="34" charset="0"/>
              <a:ea typeface="ＭＳ Ｐゴシック" pitchFamily="34" charset="-128"/>
            </a:endParaRPr>
          </a:p>
        </p:txBody>
      </p:sp>
      <p:sp>
        <p:nvSpPr>
          <p:cNvPr id="52228" name="Text Box 6"/>
          <p:cNvSpPr txBox="1">
            <a:spLocks noChangeArrowheads="1"/>
          </p:cNvSpPr>
          <p:nvPr/>
        </p:nvSpPr>
        <p:spPr bwMode="auto">
          <a:xfrm>
            <a:off x="2843808" y="3068960"/>
            <a:ext cx="2160240" cy="584775"/>
          </a:xfrm>
          <a:prstGeom prst="rect">
            <a:avLst/>
          </a:prstGeom>
          <a:noFill/>
          <a:ln w="9525">
            <a:noFill/>
            <a:miter lim="800000"/>
            <a:headEnd/>
            <a:tailEnd/>
          </a:ln>
        </p:spPr>
        <p:txBody>
          <a:bodyPr wrap="square">
            <a:spAutoFit/>
          </a:bodyPr>
          <a:lstStyle/>
          <a:p>
            <a:pPr algn="ctr" fontAlgn="base">
              <a:spcBef>
                <a:spcPct val="0"/>
              </a:spcBef>
              <a:spcAft>
                <a:spcPct val="0"/>
              </a:spcAft>
            </a:pPr>
            <a:r>
              <a:rPr lang="el-GR" sz="1600" b="1" dirty="0" smtClean="0">
                <a:solidFill>
                  <a:srgbClr val="FFFFFF"/>
                </a:solidFill>
                <a:latin typeface="Calibri" pitchFamily="34" charset="0"/>
                <a:ea typeface="ＭＳ Ｐゴシック" pitchFamily="34" charset="-128"/>
              </a:rPr>
              <a:t>Ομαλοποιείται</a:t>
            </a:r>
          </a:p>
          <a:p>
            <a:pPr algn="ctr" fontAlgn="base">
              <a:spcBef>
                <a:spcPct val="0"/>
              </a:spcBef>
              <a:spcAft>
                <a:spcPct val="0"/>
              </a:spcAft>
            </a:pPr>
            <a:r>
              <a:rPr lang="el-GR" sz="1600" b="1" dirty="0" smtClean="0">
                <a:solidFill>
                  <a:srgbClr val="FFFFFF"/>
                </a:solidFill>
                <a:latin typeface="Calibri" pitchFamily="34" charset="0"/>
                <a:ea typeface="ＭＳ Ｐゴシック" pitchFamily="34" charset="-128"/>
              </a:rPr>
              <a:t> η ηπατική λειτουργία</a:t>
            </a:r>
            <a:endParaRPr lang="en-US" sz="1600" b="1" dirty="0">
              <a:solidFill>
                <a:srgbClr val="FFFFFF"/>
              </a:solidFill>
              <a:latin typeface="Calibri" pitchFamily="34" charset="0"/>
              <a:ea typeface="ＭＳ Ｐゴシック" pitchFamily="34" charset="-128"/>
            </a:endParaRPr>
          </a:p>
        </p:txBody>
      </p:sp>
      <p:sp>
        <p:nvSpPr>
          <p:cNvPr id="52231" name="Text Box 14"/>
          <p:cNvSpPr txBox="1">
            <a:spLocks noChangeArrowheads="1"/>
          </p:cNvSpPr>
          <p:nvPr/>
        </p:nvSpPr>
        <p:spPr bwMode="auto">
          <a:xfrm>
            <a:off x="7015559" y="3140968"/>
            <a:ext cx="1130300" cy="584200"/>
          </a:xfrm>
          <a:prstGeom prst="rect">
            <a:avLst/>
          </a:prstGeom>
          <a:noFill/>
          <a:ln w="9525">
            <a:noFill/>
            <a:miter lim="800000"/>
            <a:headEnd/>
            <a:tailEnd/>
          </a:ln>
        </p:spPr>
        <p:txBody>
          <a:bodyPr wrap="none">
            <a:spAutoFit/>
          </a:bodyPr>
          <a:lstStyle/>
          <a:p>
            <a:pPr algn="ctr" fontAlgn="base">
              <a:spcBef>
                <a:spcPct val="0"/>
              </a:spcBef>
              <a:spcAft>
                <a:spcPct val="0"/>
              </a:spcAft>
            </a:pPr>
            <a:r>
              <a:rPr lang="el-GR" sz="1600" b="1" dirty="0">
                <a:solidFill>
                  <a:srgbClr val="FFFFFF"/>
                </a:solidFill>
                <a:latin typeface="Calibri" pitchFamily="34" charset="0"/>
                <a:ea typeface="ＭＳ Ｐゴシック" pitchFamily="34" charset="-128"/>
              </a:rPr>
              <a:t>Βελτίωση</a:t>
            </a:r>
          </a:p>
          <a:p>
            <a:pPr algn="ctr" fontAlgn="base">
              <a:spcBef>
                <a:spcPct val="0"/>
              </a:spcBef>
              <a:spcAft>
                <a:spcPct val="0"/>
              </a:spcAft>
            </a:pPr>
            <a:r>
              <a:rPr lang="el-GR" sz="1600" b="1" dirty="0">
                <a:solidFill>
                  <a:srgbClr val="FFFFFF"/>
                </a:solidFill>
                <a:latin typeface="Calibri" pitchFamily="34" charset="0"/>
                <a:ea typeface="ＭＳ Ｐゴシック" pitchFamily="34" charset="-128"/>
              </a:rPr>
              <a:t> επιβίωσης</a:t>
            </a:r>
            <a:endParaRPr lang="en-US" sz="1600" b="1" dirty="0">
              <a:solidFill>
                <a:srgbClr val="FFFFFF"/>
              </a:solidFill>
              <a:latin typeface="Calibri" pitchFamily="34" charset="0"/>
              <a:ea typeface="ＭＳ Ｐゴシック" pitchFamily="34" charset="-128"/>
            </a:endParaRPr>
          </a:p>
        </p:txBody>
      </p:sp>
      <p:sp>
        <p:nvSpPr>
          <p:cNvPr id="52232" name="Text Box 16"/>
          <p:cNvSpPr txBox="1">
            <a:spLocks noChangeArrowheads="1"/>
          </p:cNvSpPr>
          <p:nvPr/>
        </p:nvSpPr>
        <p:spPr bwMode="auto">
          <a:xfrm>
            <a:off x="5004048" y="3068960"/>
            <a:ext cx="1800200" cy="830997"/>
          </a:xfrm>
          <a:prstGeom prst="rect">
            <a:avLst/>
          </a:prstGeom>
          <a:noFill/>
          <a:ln w="9525">
            <a:noFill/>
            <a:miter lim="800000"/>
            <a:headEnd/>
            <a:tailEnd/>
          </a:ln>
        </p:spPr>
        <p:txBody>
          <a:bodyPr wrap="square">
            <a:spAutoFit/>
          </a:bodyPr>
          <a:lstStyle/>
          <a:p>
            <a:pPr algn="ctr" fontAlgn="base">
              <a:spcBef>
                <a:spcPct val="0"/>
              </a:spcBef>
              <a:spcAft>
                <a:spcPct val="0"/>
              </a:spcAft>
            </a:pPr>
            <a:r>
              <a:rPr lang="el-GR" sz="1600" b="1" dirty="0" smtClean="0">
                <a:solidFill>
                  <a:srgbClr val="FFFFFF"/>
                </a:solidFill>
                <a:latin typeface="Calibri" pitchFamily="34" charset="0"/>
                <a:ea typeface="ＭＳ Ｐゴシック" pitchFamily="34" charset="-128"/>
              </a:rPr>
              <a:t>Βελτιώνεται </a:t>
            </a:r>
          </a:p>
          <a:p>
            <a:pPr algn="ctr" fontAlgn="base">
              <a:spcBef>
                <a:spcPct val="0"/>
              </a:spcBef>
              <a:spcAft>
                <a:spcPct val="0"/>
              </a:spcAft>
            </a:pPr>
            <a:r>
              <a:rPr lang="el-GR" sz="1600" b="1" dirty="0" smtClean="0">
                <a:solidFill>
                  <a:srgbClr val="FFFFFF"/>
                </a:solidFill>
                <a:latin typeface="Calibri" pitchFamily="34" charset="0"/>
                <a:ea typeface="ＭＳ Ｐゴシック" pitchFamily="34" charset="-128"/>
              </a:rPr>
              <a:t>η ιστολογία του ήπατος</a:t>
            </a:r>
            <a:endParaRPr lang="en-US" sz="1600" b="1" dirty="0">
              <a:solidFill>
                <a:srgbClr val="FFFFFF"/>
              </a:solidFill>
              <a:latin typeface="Calibri" pitchFamily="34" charset="0"/>
              <a:ea typeface="ＭＳ Ｐゴシック" pitchFamily="34" charset="-128"/>
            </a:endParaRPr>
          </a:p>
        </p:txBody>
      </p:sp>
      <p:grpSp>
        <p:nvGrpSpPr>
          <p:cNvPr id="2" name="Grouper 52"/>
          <p:cNvGrpSpPr>
            <a:grpSpLocks/>
          </p:cNvGrpSpPr>
          <p:nvPr/>
        </p:nvGrpSpPr>
        <p:grpSpPr bwMode="auto">
          <a:xfrm>
            <a:off x="1043608" y="4077072"/>
            <a:ext cx="1147415" cy="985837"/>
            <a:chOff x="892175" y="4203702"/>
            <a:chExt cx="549656" cy="986026"/>
          </a:xfrm>
          <a:solidFill>
            <a:schemeClr val="accent4"/>
          </a:solidFill>
        </p:grpSpPr>
        <p:sp>
          <p:nvSpPr>
            <p:cNvPr id="52254" name="Triangle isocèle 53"/>
            <p:cNvSpPr>
              <a:spLocks noChangeArrowheads="1"/>
            </p:cNvSpPr>
            <p:nvPr/>
          </p:nvSpPr>
          <p:spPr bwMode="auto">
            <a:xfrm rot="10800000">
              <a:off x="892175" y="4827709"/>
              <a:ext cx="549656" cy="362019"/>
            </a:xfrm>
            <a:prstGeom prst="triangle">
              <a:avLst>
                <a:gd name="adj" fmla="val 50000"/>
              </a:avLst>
            </a:prstGeom>
            <a:grpFill/>
            <a:ln w="9525" algn="ctr">
              <a:noFill/>
              <a:miter lim="800000"/>
              <a:headEnd/>
              <a:tailEnd/>
            </a:ln>
          </p:spPr>
          <p:txBody>
            <a:bodyPr rot="10800000" anchor="ctr"/>
            <a:lstStyle/>
            <a:p>
              <a:pPr algn="ctr" fontAlgn="base">
                <a:spcBef>
                  <a:spcPct val="0"/>
                </a:spcBef>
                <a:spcAft>
                  <a:spcPct val="0"/>
                </a:spcAft>
              </a:pPr>
              <a:endParaRPr lang="fr-FR" sz="1600">
                <a:solidFill>
                  <a:srgbClr val="000000"/>
                </a:solidFill>
                <a:latin typeface="Calibri" pitchFamily="34" charset="0"/>
                <a:ea typeface="ＭＳ Ｐゴシック" pitchFamily="34" charset="-128"/>
              </a:endParaRPr>
            </a:p>
          </p:txBody>
        </p:sp>
        <p:sp>
          <p:nvSpPr>
            <p:cNvPr id="52255" name="Rectangle 54"/>
            <p:cNvSpPr>
              <a:spLocks noChangeArrowheads="1"/>
            </p:cNvSpPr>
            <p:nvPr/>
          </p:nvSpPr>
          <p:spPr bwMode="auto">
            <a:xfrm rot="5400000">
              <a:off x="847061" y="4410853"/>
              <a:ext cx="643061" cy="228759"/>
            </a:xfrm>
            <a:prstGeom prst="rect">
              <a:avLst/>
            </a:prstGeom>
            <a:grpFill/>
            <a:ln w="9525" algn="ctr">
              <a:noFill/>
              <a:miter lim="800000"/>
              <a:headEnd/>
              <a:tailEnd/>
            </a:ln>
          </p:spPr>
          <p:txBody>
            <a:bodyPr anchor="ctr"/>
            <a:lstStyle/>
            <a:p>
              <a:pPr algn="ctr" fontAlgn="base">
                <a:spcBef>
                  <a:spcPct val="0"/>
                </a:spcBef>
                <a:spcAft>
                  <a:spcPct val="0"/>
                </a:spcAft>
              </a:pPr>
              <a:endParaRPr lang="fr-FR" sz="1600">
                <a:solidFill>
                  <a:srgbClr val="000000"/>
                </a:solidFill>
                <a:latin typeface="Calibri" pitchFamily="34" charset="0"/>
                <a:ea typeface="ＭＳ Ｐゴシック" pitchFamily="34" charset="-128"/>
              </a:endParaRPr>
            </a:p>
          </p:txBody>
        </p:sp>
      </p:grpSp>
      <p:sp>
        <p:nvSpPr>
          <p:cNvPr id="52240" name="AutoShape 45"/>
          <p:cNvSpPr>
            <a:spLocks noChangeArrowheads="1"/>
          </p:cNvSpPr>
          <p:nvPr/>
        </p:nvSpPr>
        <p:spPr bwMode="auto">
          <a:xfrm>
            <a:off x="395536" y="5116513"/>
            <a:ext cx="8587952" cy="642937"/>
          </a:xfrm>
          <a:prstGeom prst="rightArrow">
            <a:avLst>
              <a:gd name="adj1" fmla="val 63454"/>
              <a:gd name="adj2" fmla="val 111825"/>
            </a:avLst>
          </a:prstGeom>
          <a:solidFill>
            <a:schemeClr val="accent1"/>
          </a:solidFill>
          <a:ln w="9525">
            <a:noFill/>
            <a:miter lim="800000"/>
            <a:headEnd/>
            <a:tailEnd/>
          </a:ln>
        </p:spPr>
        <p:txBody>
          <a:bodyPr wrap="none" anchor="ctr"/>
          <a:lstStyle/>
          <a:p>
            <a:pPr algn="ctr" fontAlgn="base">
              <a:spcBef>
                <a:spcPct val="0"/>
              </a:spcBef>
              <a:spcAft>
                <a:spcPct val="0"/>
              </a:spcAft>
            </a:pPr>
            <a:endParaRPr lang="en-US" sz="2400" dirty="0">
              <a:solidFill>
                <a:srgbClr val="00002E"/>
              </a:solidFill>
              <a:latin typeface="Calibri" pitchFamily="34" charset="0"/>
            </a:endParaRPr>
          </a:p>
        </p:txBody>
      </p:sp>
      <p:sp>
        <p:nvSpPr>
          <p:cNvPr id="52241" name="Rectangle 5"/>
          <p:cNvSpPr txBox="1">
            <a:spLocks noChangeArrowheads="1"/>
          </p:cNvSpPr>
          <p:nvPr/>
        </p:nvSpPr>
        <p:spPr bwMode="auto">
          <a:xfrm>
            <a:off x="500063" y="188640"/>
            <a:ext cx="8229600" cy="722313"/>
          </a:xfrm>
          <a:prstGeom prst="rect">
            <a:avLst/>
          </a:prstGeom>
          <a:noFill/>
          <a:ln w="9525">
            <a:noFill/>
            <a:miter lim="800000"/>
            <a:headEnd/>
            <a:tailEnd/>
          </a:ln>
        </p:spPr>
        <p:txBody>
          <a:bodyPr anchor="ctr"/>
          <a:lstStyle/>
          <a:p>
            <a:pPr algn="ctr" fontAlgn="base">
              <a:spcBef>
                <a:spcPct val="0"/>
              </a:spcBef>
              <a:spcAft>
                <a:spcPct val="0"/>
              </a:spcAft>
            </a:pPr>
            <a:r>
              <a:rPr lang="el-GR" sz="2800" b="1" dirty="0">
                <a:solidFill>
                  <a:schemeClr val="accent6">
                    <a:lumMod val="40000"/>
                    <a:lumOff val="60000"/>
                  </a:schemeClr>
                </a:solidFill>
                <a:latin typeface="Arial" pitchFamily="34" charset="0"/>
                <a:cs typeface="Arial" pitchFamily="34" charset="0"/>
              </a:rPr>
              <a:t>Χρόνια Ηπατίτιδα Β: Στόχοι της θεραπείας</a:t>
            </a:r>
            <a:endParaRPr lang="en-US" sz="2800" b="1" baseline="30000" dirty="0">
              <a:solidFill>
                <a:schemeClr val="accent6">
                  <a:lumMod val="40000"/>
                  <a:lumOff val="60000"/>
                </a:schemeClr>
              </a:solidFill>
              <a:latin typeface="Arial" pitchFamily="34" charset="0"/>
              <a:cs typeface="Arial" pitchFamily="34" charset="0"/>
            </a:endParaRPr>
          </a:p>
        </p:txBody>
      </p:sp>
      <p:sp>
        <p:nvSpPr>
          <p:cNvPr id="32" name="Rectangle 5"/>
          <p:cNvSpPr txBox="1">
            <a:spLocks noChangeArrowheads="1"/>
          </p:cNvSpPr>
          <p:nvPr/>
        </p:nvSpPr>
        <p:spPr bwMode="auto">
          <a:xfrm>
            <a:off x="467544" y="1410543"/>
            <a:ext cx="8229600" cy="722313"/>
          </a:xfrm>
          <a:prstGeom prst="rect">
            <a:avLst/>
          </a:prstGeom>
          <a:noFill/>
          <a:ln w="9525">
            <a:noFill/>
            <a:miter lim="800000"/>
            <a:headEnd/>
            <a:tailEnd/>
          </a:ln>
        </p:spPr>
        <p:txBody>
          <a:bodyPr anchor="ctr"/>
          <a:lstStyle/>
          <a:p>
            <a:pPr algn="ctr" fontAlgn="base">
              <a:spcBef>
                <a:spcPct val="0"/>
              </a:spcBef>
              <a:spcAft>
                <a:spcPct val="0"/>
              </a:spcAft>
            </a:pPr>
            <a:r>
              <a:rPr lang="el-GR" sz="2800" b="1" dirty="0" smtClean="0">
                <a:solidFill>
                  <a:srgbClr val="FFFF00"/>
                </a:solidFill>
                <a:latin typeface="Arial" pitchFamily="34" charset="0"/>
                <a:cs typeface="Arial" pitchFamily="34" charset="0"/>
              </a:rPr>
              <a:t>Μακροχρόνια ύφεση της νόσου</a:t>
            </a:r>
            <a:endParaRPr lang="en-US" sz="2800" b="1" baseline="30000" dirty="0">
              <a:solidFill>
                <a:srgbClr val="FFFF00"/>
              </a:solidFill>
              <a:latin typeface="Arial" pitchFamily="34" charset="0"/>
              <a:cs typeface="Arial" pitchFamily="34" charset="0"/>
            </a:endParaRPr>
          </a:p>
        </p:txBody>
      </p:sp>
      <p:grpSp>
        <p:nvGrpSpPr>
          <p:cNvPr id="39" name="Grouper 52"/>
          <p:cNvGrpSpPr>
            <a:grpSpLocks/>
          </p:cNvGrpSpPr>
          <p:nvPr/>
        </p:nvGrpSpPr>
        <p:grpSpPr bwMode="auto">
          <a:xfrm>
            <a:off x="3343151" y="4005064"/>
            <a:ext cx="1147415" cy="985837"/>
            <a:chOff x="892175" y="4203702"/>
            <a:chExt cx="549656" cy="986026"/>
          </a:xfrm>
          <a:solidFill>
            <a:schemeClr val="accent4"/>
          </a:solidFill>
        </p:grpSpPr>
        <p:sp>
          <p:nvSpPr>
            <p:cNvPr id="40" name="Triangle isocèle 53"/>
            <p:cNvSpPr>
              <a:spLocks noChangeArrowheads="1"/>
            </p:cNvSpPr>
            <p:nvPr/>
          </p:nvSpPr>
          <p:spPr bwMode="auto">
            <a:xfrm rot="10800000">
              <a:off x="892175" y="4827709"/>
              <a:ext cx="549656" cy="362019"/>
            </a:xfrm>
            <a:prstGeom prst="triangle">
              <a:avLst>
                <a:gd name="adj" fmla="val 50000"/>
              </a:avLst>
            </a:prstGeom>
            <a:grpFill/>
            <a:ln w="9525" algn="ctr">
              <a:noFill/>
              <a:miter lim="800000"/>
              <a:headEnd/>
              <a:tailEnd/>
            </a:ln>
          </p:spPr>
          <p:txBody>
            <a:bodyPr rot="10800000" anchor="ctr"/>
            <a:lstStyle/>
            <a:p>
              <a:pPr algn="ctr" fontAlgn="base">
                <a:spcBef>
                  <a:spcPct val="0"/>
                </a:spcBef>
                <a:spcAft>
                  <a:spcPct val="0"/>
                </a:spcAft>
              </a:pPr>
              <a:endParaRPr lang="fr-FR" sz="1600">
                <a:solidFill>
                  <a:srgbClr val="000000"/>
                </a:solidFill>
                <a:latin typeface="Calibri" pitchFamily="34" charset="0"/>
                <a:ea typeface="ＭＳ Ｐゴシック" pitchFamily="34" charset="-128"/>
              </a:endParaRPr>
            </a:p>
          </p:txBody>
        </p:sp>
        <p:sp>
          <p:nvSpPr>
            <p:cNvPr id="41" name="Rectangle 54"/>
            <p:cNvSpPr>
              <a:spLocks noChangeArrowheads="1"/>
            </p:cNvSpPr>
            <p:nvPr/>
          </p:nvSpPr>
          <p:spPr bwMode="auto">
            <a:xfrm rot="5400000">
              <a:off x="847061" y="4410853"/>
              <a:ext cx="643061" cy="228759"/>
            </a:xfrm>
            <a:prstGeom prst="rect">
              <a:avLst/>
            </a:prstGeom>
            <a:grpFill/>
            <a:ln w="9525" algn="ctr">
              <a:noFill/>
              <a:miter lim="800000"/>
              <a:headEnd/>
              <a:tailEnd/>
            </a:ln>
          </p:spPr>
          <p:txBody>
            <a:bodyPr anchor="ctr"/>
            <a:lstStyle/>
            <a:p>
              <a:pPr algn="ctr" fontAlgn="base">
                <a:spcBef>
                  <a:spcPct val="0"/>
                </a:spcBef>
                <a:spcAft>
                  <a:spcPct val="0"/>
                </a:spcAft>
              </a:pPr>
              <a:endParaRPr lang="fr-FR" sz="1600">
                <a:solidFill>
                  <a:srgbClr val="000000"/>
                </a:solidFill>
                <a:latin typeface="Calibri" pitchFamily="34" charset="0"/>
                <a:ea typeface="ＭＳ Ｐゴシック" pitchFamily="34" charset="-128"/>
              </a:endParaRPr>
            </a:p>
          </p:txBody>
        </p:sp>
      </p:grpSp>
      <p:grpSp>
        <p:nvGrpSpPr>
          <p:cNvPr id="42" name="Grouper 52"/>
          <p:cNvGrpSpPr>
            <a:grpSpLocks/>
          </p:cNvGrpSpPr>
          <p:nvPr/>
        </p:nvGrpSpPr>
        <p:grpSpPr bwMode="auto">
          <a:xfrm>
            <a:off x="5287367" y="4005064"/>
            <a:ext cx="1147415" cy="985837"/>
            <a:chOff x="892175" y="4203702"/>
            <a:chExt cx="549656" cy="986026"/>
          </a:xfrm>
          <a:solidFill>
            <a:schemeClr val="accent4"/>
          </a:solidFill>
        </p:grpSpPr>
        <p:sp>
          <p:nvSpPr>
            <p:cNvPr id="43" name="Triangle isocèle 53"/>
            <p:cNvSpPr>
              <a:spLocks noChangeArrowheads="1"/>
            </p:cNvSpPr>
            <p:nvPr/>
          </p:nvSpPr>
          <p:spPr bwMode="auto">
            <a:xfrm rot="10800000">
              <a:off x="892175" y="4827709"/>
              <a:ext cx="549656" cy="362019"/>
            </a:xfrm>
            <a:prstGeom prst="triangle">
              <a:avLst>
                <a:gd name="adj" fmla="val 50000"/>
              </a:avLst>
            </a:prstGeom>
            <a:grpFill/>
            <a:ln w="9525" algn="ctr">
              <a:noFill/>
              <a:miter lim="800000"/>
              <a:headEnd/>
              <a:tailEnd/>
            </a:ln>
          </p:spPr>
          <p:txBody>
            <a:bodyPr rot="10800000" anchor="ctr"/>
            <a:lstStyle/>
            <a:p>
              <a:pPr algn="ctr" fontAlgn="base">
                <a:spcBef>
                  <a:spcPct val="0"/>
                </a:spcBef>
                <a:spcAft>
                  <a:spcPct val="0"/>
                </a:spcAft>
              </a:pPr>
              <a:endParaRPr lang="fr-FR" sz="1600">
                <a:solidFill>
                  <a:srgbClr val="000000"/>
                </a:solidFill>
                <a:latin typeface="Calibri" pitchFamily="34" charset="0"/>
                <a:ea typeface="ＭＳ Ｐゴシック" pitchFamily="34" charset="-128"/>
              </a:endParaRPr>
            </a:p>
          </p:txBody>
        </p:sp>
        <p:sp>
          <p:nvSpPr>
            <p:cNvPr id="44" name="Rectangle 54"/>
            <p:cNvSpPr>
              <a:spLocks noChangeArrowheads="1"/>
            </p:cNvSpPr>
            <p:nvPr/>
          </p:nvSpPr>
          <p:spPr bwMode="auto">
            <a:xfrm rot="5400000">
              <a:off x="847061" y="4410853"/>
              <a:ext cx="643061" cy="228759"/>
            </a:xfrm>
            <a:prstGeom prst="rect">
              <a:avLst/>
            </a:prstGeom>
            <a:grpFill/>
            <a:ln w="9525" algn="ctr">
              <a:noFill/>
              <a:miter lim="800000"/>
              <a:headEnd/>
              <a:tailEnd/>
            </a:ln>
          </p:spPr>
          <p:txBody>
            <a:bodyPr anchor="ctr"/>
            <a:lstStyle/>
            <a:p>
              <a:pPr algn="ctr" fontAlgn="base">
                <a:spcBef>
                  <a:spcPct val="0"/>
                </a:spcBef>
                <a:spcAft>
                  <a:spcPct val="0"/>
                </a:spcAft>
              </a:pPr>
              <a:endParaRPr lang="fr-FR" sz="1600">
                <a:solidFill>
                  <a:srgbClr val="000000"/>
                </a:solidFill>
                <a:latin typeface="Calibri" pitchFamily="34" charset="0"/>
                <a:ea typeface="ＭＳ Ｐゴシック" pitchFamily="34" charset="-128"/>
              </a:endParaRPr>
            </a:p>
          </p:txBody>
        </p:sp>
      </p:grpSp>
      <p:grpSp>
        <p:nvGrpSpPr>
          <p:cNvPr id="45" name="Grouper 52"/>
          <p:cNvGrpSpPr>
            <a:grpSpLocks/>
          </p:cNvGrpSpPr>
          <p:nvPr/>
        </p:nvGrpSpPr>
        <p:grpSpPr bwMode="auto">
          <a:xfrm>
            <a:off x="7015559" y="3933056"/>
            <a:ext cx="1147415" cy="985837"/>
            <a:chOff x="892175" y="4203702"/>
            <a:chExt cx="549656" cy="986026"/>
          </a:xfrm>
          <a:solidFill>
            <a:schemeClr val="accent4"/>
          </a:solidFill>
        </p:grpSpPr>
        <p:sp>
          <p:nvSpPr>
            <p:cNvPr id="46" name="Triangle isocèle 53"/>
            <p:cNvSpPr>
              <a:spLocks noChangeArrowheads="1"/>
            </p:cNvSpPr>
            <p:nvPr/>
          </p:nvSpPr>
          <p:spPr bwMode="auto">
            <a:xfrm rot="10800000">
              <a:off x="892175" y="4827709"/>
              <a:ext cx="549656" cy="362019"/>
            </a:xfrm>
            <a:prstGeom prst="triangle">
              <a:avLst>
                <a:gd name="adj" fmla="val 50000"/>
              </a:avLst>
            </a:prstGeom>
            <a:grpFill/>
            <a:ln w="9525" algn="ctr">
              <a:noFill/>
              <a:miter lim="800000"/>
              <a:headEnd/>
              <a:tailEnd/>
            </a:ln>
          </p:spPr>
          <p:txBody>
            <a:bodyPr rot="10800000" anchor="ctr"/>
            <a:lstStyle/>
            <a:p>
              <a:pPr algn="ctr" fontAlgn="base">
                <a:spcBef>
                  <a:spcPct val="0"/>
                </a:spcBef>
                <a:spcAft>
                  <a:spcPct val="0"/>
                </a:spcAft>
              </a:pPr>
              <a:endParaRPr lang="fr-FR" sz="1600">
                <a:solidFill>
                  <a:srgbClr val="000000"/>
                </a:solidFill>
                <a:latin typeface="Calibri" pitchFamily="34" charset="0"/>
                <a:ea typeface="ＭＳ Ｐゴシック" pitchFamily="34" charset="-128"/>
              </a:endParaRPr>
            </a:p>
          </p:txBody>
        </p:sp>
        <p:sp>
          <p:nvSpPr>
            <p:cNvPr id="47" name="Rectangle 54"/>
            <p:cNvSpPr>
              <a:spLocks noChangeArrowheads="1"/>
            </p:cNvSpPr>
            <p:nvPr/>
          </p:nvSpPr>
          <p:spPr bwMode="auto">
            <a:xfrm rot="5400000">
              <a:off x="847061" y="4410853"/>
              <a:ext cx="643061" cy="228759"/>
            </a:xfrm>
            <a:prstGeom prst="rect">
              <a:avLst/>
            </a:prstGeom>
            <a:grpFill/>
            <a:ln w="9525" algn="ctr">
              <a:noFill/>
              <a:miter lim="800000"/>
              <a:headEnd/>
              <a:tailEnd/>
            </a:ln>
          </p:spPr>
          <p:txBody>
            <a:bodyPr anchor="ctr"/>
            <a:lstStyle/>
            <a:p>
              <a:pPr algn="ctr" fontAlgn="base">
                <a:spcBef>
                  <a:spcPct val="0"/>
                </a:spcBef>
                <a:spcAft>
                  <a:spcPct val="0"/>
                </a:spcAft>
              </a:pPr>
              <a:endParaRPr lang="fr-FR" sz="1600">
                <a:solidFill>
                  <a:srgbClr val="000000"/>
                </a:solidFill>
                <a:latin typeface="Calibri" pitchFamily="34" charset="0"/>
                <a:ea typeface="ＭＳ Ｐゴシック" pitchFamily="34" charset="-128"/>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6" name="Title 10"/>
          <p:cNvSpPr>
            <a:spLocks noGrp="1"/>
          </p:cNvSpPr>
          <p:nvPr>
            <p:ph type="title"/>
          </p:nvPr>
        </p:nvSpPr>
        <p:spPr>
          <a:xfrm>
            <a:off x="251520" y="230188"/>
            <a:ext cx="8683625" cy="711200"/>
          </a:xfrm>
        </p:spPr>
        <p:txBody>
          <a:bodyPr anchor="ctr"/>
          <a:lstStyle/>
          <a:p>
            <a:pPr eaLnBrk="1" hangingPunct="1"/>
            <a:r>
              <a:rPr lang="el-GR" altLang="en-US" dirty="0" smtClean="0">
                <a:cs typeface="Arial" charset="0"/>
              </a:rPr>
              <a:t>Μπορούμε ακόμα καλύτερα;</a:t>
            </a:r>
            <a:endParaRPr lang="en-US" altLang="en-US" sz="2200" dirty="0" smtClean="0">
              <a:solidFill>
                <a:srgbClr val="EF5E0A"/>
              </a:solidFill>
              <a:cs typeface="Arial" charset="0"/>
            </a:endParaRPr>
          </a:p>
        </p:txBody>
      </p:sp>
      <p:grpSp>
        <p:nvGrpSpPr>
          <p:cNvPr id="2" name="5 - Ομάδα"/>
          <p:cNvGrpSpPr/>
          <p:nvPr/>
        </p:nvGrpSpPr>
        <p:grpSpPr>
          <a:xfrm>
            <a:off x="3340456" y="3058641"/>
            <a:ext cx="3031744" cy="2314575"/>
            <a:chOff x="2895600" y="1981200"/>
            <a:chExt cx="3793744" cy="3228975"/>
          </a:xfrm>
        </p:grpSpPr>
        <p:pic>
          <p:nvPicPr>
            <p:cNvPr id="4" name="3 - Εικόνα" descr="pill-stress-reliever.jpg"/>
            <p:cNvPicPr>
              <a:picLocks noChangeAspect="1"/>
            </p:cNvPicPr>
            <p:nvPr/>
          </p:nvPicPr>
          <p:blipFill>
            <a:blip r:embed="rId3" cstate="print"/>
            <a:stretch>
              <a:fillRect/>
            </a:stretch>
          </p:blipFill>
          <p:spPr>
            <a:xfrm>
              <a:off x="2895600" y="1981200"/>
              <a:ext cx="3781425" cy="3228975"/>
            </a:xfrm>
            <a:prstGeom prst="rect">
              <a:avLst/>
            </a:prstGeom>
          </p:spPr>
        </p:pic>
        <p:sp>
          <p:nvSpPr>
            <p:cNvPr id="5" name="4 - TextBox"/>
            <p:cNvSpPr txBox="1"/>
            <p:nvPr/>
          </p:nvSpPr>
          <p:spPr>
            <a:xfrm rot="1911240">
              <a:off x="3053448" y="3088116"/>
              <a:ext cx="3635896" cy="815797"/>
            </a:xfrm>
            <a:prstGeom prst="rect">
              <a:avLst/>
            </a:prstGeom>
            <a:noFill/>
          </p:spPr>
          <p:txBody>
            <a:bodyPr wrap="square" rtlCol="0">
              <a:spAutoFit/>
            </a:bodyPr>
            <a:lstStyle/>
            <a:p>
              <a:pPr algn="ctr"/>
              <a:r>
                <a:rPr lang="en-US" sz="3200" b="1" dirty="0" err="1" smtClean="0">
                  <a:solidFill>
                    <a:schemeClr val="bg1">
                      <a:lumMod val="90000"/>
                      <a:lumOff val="10000"/>
                    </a:schemeClr>
                  </a:solidFill>
                </a:rPr>
                <a:t>Perfectovir</a:t>
              </a:r>
              <a:endParaRPr lang="el-GR" sz="3200" b="1" dirty="0">
                <a:solidFill>
                  <a:schemeClr val="bg1">
                    <a:lumMod val="90000"/>
                    <a:lumOff val="10000"/>
                  </a:schemeClr>
                </a:solidFill>
              </a:endParaRPr>
            </a:p>
          </p:txBody>
        </p:sp>
      </p:grpSp>
      <p:sp>
        <p:nvSpPr>
          <p:cNvPr id="10" name="9 - Έλλειψη"/>
          <p:cNvSpPr/>
          <p:nvPr/>
        </p:nvSpPr>
        <p:spPr bwMode="auto">
          <a:xfrm>
            <a:off x="1892424" y="1600200"/>
            <a:ext cx="2463552" cy="838200"/>
          </a:xfrm>
          <a:prstGeom prst="ellipse">
            <a:avLst/>
          </a:prstGeom>
          <a:solidFill>
            <a:schemeClr val="accent6">
              <a:lumMod val="75000"/>
            </a:schemeClr>
          </a:solid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Lst>
        </p:spPr>
        <p:txBody>
          <a:bodyPr vert="horz" wrap="square" lIns="90488" tIns="44450" rIns="90488" bIns="44450" numCol="1" rtlCol="0" anchor="ctr" anchorCtr="0" compatLnSpc="1">
            <a:prstTxWarp prst="textNoShape">
              <a:avLst/>
            </a:prstTxWarp>
          </a:bodyPr>
          <a:lstStyle/>
          <a:p>
            <a:pPr marL="0" marR="0" indent="0" algn="ctr" defTabSz="914400" rtl="0" eaLnBrk="0" fontAlgn="base" latinLnBrk="0" hangingPunct="0">
              <a:lnSpc>
                <a:spcPct val="100000"/>
              </a:lnSpc>
              <a:spcBef>
                <a:spcPct val="75000"/>
              </a:spcBef>
              <a:spcAft>
                <a:spcPct val="0"/>
              </a:spcAft>
              <a:buClr>
                <a:srgbClr val="FAFD00"/>
              </a:buClr>
              <a:buSzPct val="117000"/>
              <a:tabLst/>
            </a:pPr>
            <a:r>
              <a:rPr kumimoji="0" lang="el-GR" sz="2000" b="0" i="0" u="none" strike="noStrike" cap="none" normalizeH="0" baseline="0" dirty="0" smtClean="0">
                <a:ln>
                  <a:noFill/>
                </a:ln>
                <a:solidFill>
                  <a:srgbClr val="FFFFFF"/>
                </a:solidFill>
                <a:effectLst/>
                <a:latin typeface="Arial" charset="0"/>
                <a:ea typeface="ＭＳ Ｐゴシック" charset="0"/>
                <a:cs typeface="Arial" charset="0"/>
              </a:rPr>
              <a:t>Χωρίς</a:t>
            </a:r>
            <a:r>
              <a:rPr lang="el-GR" sz="2000" dirty="0">
                <a:solidFill>
                  <a:srgbClr val="FFFFFF"/>
                </a:solidFill>
                <a:latin typeface="Arial" charset="0"/>
                <a:ea typeface="ＭＳ Ｐゴシック" charset="0"/>
                <a:cs typeface="Arial" charset="0"/>
              </a:rPr>
              <a:t> </a:t>
            </a:r>
            <a:r>
              <a:rPr lang="el-GR" sz="2000" dirty="0" err="1" smtClean="0">
                <a:solidFill>
                  <a:srgbClr val="FFFFFF"/>
                </a:solidFill>
                <a:latin typeface="Arial" charset="0"/>
                <a:ea typeface="ＭＳ Ｐゴシック" charset="0"/>
                <a:cs typeface="Arial" charset="0"/>
              </a:rPr>
              <a:t>ιντερφερόνη</a:t>
            </a:r>
            <a:endParaRPr kumimoji="0" lang="el-GR" sz="2000" b="0" i="0" u="none" strike="noStrike" cap="none" normalizeH="0" baseline="0" dirty="0" smtClean="0">
              <a:ln>
                <a:noFill/>
              </a:ln>
              <a:solidFill>
                <a:srgbClr val="FFFFFF"/>
              </a:solidFill>
              <a:effectLst/>
              <a:latin typeface="Arial" charset="0"/>
              <a:ea typeface="ＭＳ Ｐゴシック" charset="0"/>
              <a:cs typeface="Arial" charset="0"/>
            </a:endParaRPr>
          </a:p>
        </p:txBody>
      </p:sp>
      <p:sp>
        <p:nvSpPr>
          <p:cNvPr id="15" name="14 - Έλλειψη"/>
          <p:cNvSpPr/>
          <p:nvPr/>
        </p:nvSpPr>
        <p:spPr bwMode="auto">
          <a:xfrm>
            <a:off x="5220072" y="1628800"/>
            <a:ext cx="2520280" cy="838200"/>
          </a:xfrm>
          <a:prstGeom prst="ellipse">
            <a:avLst/>
          </a:prstGeom>
          <a:solidFill>
            <a:schemeClr val="bg1">
              <a:lumMod val="25000"/>
              <a:lumOff val="75000"/>
            </a:schemeClr>
          </a:solid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Lst>
        </p:spPr>
        <p:txBody>
          <a:bodyPr vert="horz" wrap="square" lIns="90488" tIns="44450" rIns="90488" bIns="44450" numCol="1" rtlCol="0" anchor="ctr" anchorCtr="0" compatLnSpc="1">
            <a:prstTxWarp prst="textNoShape">
              <a:avLst/>
            </a:prstTxWarp>
          </a:bodyPr>
          <a:lstStyle/>
          <a:p>
            <a:pPr marL="0" marR="0" indent="0" algn="ctr" defTabSz="914400" rtl="0" eaLnBrk="0" fontAlgn="base" latinLnBrk="0" hangingPunct="0">
              <a:lnSpc>
                <a:spcPct val="100000"/>
              </a:lnSpc>
              <a:spcBef>
                <a:spcPct val="75000"/>
              </a:spcBef>
              <a:spcAft>
                <a:spcPct val="0"/>
              </a:spcAft>
              <a:buClr>
                <a:srgbClr val="FAFD00"/>
              </a:buClr>
              <a:buSzPct val="117000"/>
              <a:tabLst/>
            </a:pPr>
            <a:r>
              <a:rPr lang="el-GR" sz="2000" dirty="0" smtClean="0">
                <a:solidFill>
                  <a:srgbClr val="002060"/>
                </a:solidFill>
                <a:latin typeface="Arial" charset="0"/>
                <a:ea typeface="ＭＳ Ｐゴシック" charset="0"/>
                <a:cs typeface="Arial" charset="0"/>
              </a:rPr>
              <a:t>Χωρίς </a:t>
            </a:r>
            <a:r>
              <a:rPr lang="el-GR" sz="2000" dirty="0" err="1" smtClean="0">
                <a:solidFill>
                  <a:srgbClr val="002060"/>
                </a:solidFill>
                <a:latin typeface="Arial" charset="0"/>
                <a:ea typeface="ＭＳ Ｐゴシック" charset="0"/>
                <a:cs typeface="Arial" charset="0"/>
              </a:rPr>
              <a:t>ριμπαβιρίνη</a:t>
            </a:r>
            <a:endParaRPr kumimoji="0" lang="el-GR" sz="2000" i="0" u="none" strike="noStrike" cap="none" normalizeH="0" baseline="0" dirty="0">
              <a:ln>
                <a:noFill/>
              </a:ln>
              <a:solidFill>
                <a:srgbClr val="002060"/>
              </a:solidFill>
              <a:effectLst/>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lstStyle/>
          <a:p>
            <a:r>
              <a:rPr lang="el-GR" sz="3200" b="1" dirty="0" smtClean="0"/>
              <a:t>Τι θα έχουμε στο εγγύς μέλλον;</a:t>
            </a:r>
            <a:endParaRPr lang="el-GR" sz="3200" b="1" dirty="0"/>
          </a:p>
        </p:txBody>
      </p:sp>
      <p:sp>
        <p:nvSpPr>
          <p:cNvPr id="4" name="3 - Στρογγυλεμένο ορθογώνιο"/>
          <p:cNvSpPr/>
          <p:nvPr/>
        </p:nvSpPr>
        <p:spPr bwMode="auto">
          <a:xfrm>
            <a:off x="914400" y="1295400"/>
            <a:ext cx="3124200" cy="914400"/>
          </a:xfrm>
          <a:prstGeom prst="round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Lst>
        </p:spPr>
        <p:txBody>
          <a:bodyPr vert="horz" wrap="square" lIns="90488" tIns="44450" rIns="90488" bIns="44450" numCol="1" rtlCol="0" anchor="t" anchorCtr="0" compatLnSpc="1">
            <a:prstTxWarp prst="textNoShape">
              <a:avLst/>
            </a:prstTxWarp>
          </a:bodyPr>
          <a:lstStyle/>
          <a:p>
            <a:pPr algn="just" eaLnBrk="0" fontAlgn="base" hangingPunct="0">
              <a:spcBef>
                <a:spcPct val="75000"/>
              </a:spcBef>
              <a:spcAft>
                <a:spcPct val="0"/>
              </a:spcAft>
              <a:buClr>
                <a:srgbClr val="FAFD00"/>
              </a:buClr>
              <a:buSzPct val="117000"/>
            </a:pPr>
            <a:r>
              <a:rPr lang="en-US" sz="2800" dirty="0" smtClean="0">
                <a:solidFill>
                  <a:srgbClr val="FFFFFF"/>
                </a:solidFill>
              </a:rPr>
              <a:t>Backbone</a:t>
            </a:r>
            <a:r>
              <a:rPr lang="el-GR" sz="2800" dirty="0" smtClean="0">
                <a:solidFill>
                  <a:srgbClr val="FFFFFF"/>
                </a:solidFill>
              </a:rPr>
              <a:t>:</a:t>
            </a:r>
            <a:endParaRPr lang="en-US" sz="2800" dirty="0" smtClean="0">
              <a:solidFill>
                <a:srgbClr val="FFFFFF"/>
              </a:solidFill>
            </a:endParaRPr>
          </a:p>
          <a:p>
            <a:pPr algn="just" eaLnBrk="0" fontAlgn="base" hangingPunct="0">
              <a:spcBef>
                <a:spcPct val="75000"/>
              </a:spcBef>
              <a:spcAft>
                <a:spcPct val="0"/>
              </a:spcAft>
              <a:buClr>
                <a:srgbClr val="FAFD00"/>
              </a:buClr>
              <a:buSzPct val="117000"/>
            </a:pPr>
            <a:r>
              <a:rPr lang="en-US" sz="4000" dirty="0" err="1" smtClean="0">
                <a:solidFill>
                  <a:srgbClr val="FFFF00"/>
                </a:solidFill>
              </a:rPr>
              <a:t>Sofosbuvir</a:t>
            </a:r>
            <a:endParaRPr lang="el-GR" sz="4000" dirty="0">
              <a:solidFill>
                <a:srgbClr val="FFFF00"/>
              </a:solidFill>
            </a:endParaRPr>
          </a:p>
        </p:txBody>
      </p:sp>
      <p:pic>
        <p:nvPicPr>
          <p:cNvPr id="58370" name="Picture 2" descr="http://img1.wikia.nocookie.net/__cb20120725043856/p__/protagonist/images/7/7a/2333369-hulk_001.jpg">
            <a:hlinkClick r:id="rId2"/>
          </p:cNvPr>
          <p:cNvPicPr>
            <a:picLocks noChangeAspect="1" noChangeArrowheads="1"/>
          </p:cNvPicPr>
          <p:nvPr/>
        </p:nvPicPr>
        <p:blipFill>
          <a:blip r:embed="rId3" cstate="print"/>
          <a:srcRect/>
          <a:stretch>
            <a:fillRect/>
          </a:stretch>
        </p:blipFill>
        <p:spPr bwMode="auto">
          <a:xfrm>
            <a:off x="4038600" y="1066800"/>
            <a:ext cx="4638675" cy="53340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7" name="Title 1"/>
          <p:cNvSpPr>
            <a:spLocks noGrp="1"/>
          </p:cNvSpPr>
          <p:nvPr>
            <p:ph type="title"/>
          </p:nvPr>
        </p:nvSpPr>
        <p:spPr>
          <a:xfrm>
            <a:off x="304800" y="76200"/>
            <a:ext cx="8421688" cy="990600"/>
          </a:xfrm>
        </p:spPr>
        <p:txBody>
          <a:bodyPr anchor="ctr"/>
          <a:lstStyle/>
          <a:p>
            <a:pPr eaLnBrk="1" hangingPunct="1"/>
            <a:r>
              <a:rPr lang="en-US" altLang="en-US" sz="2800" dirty="0" err="1" smtClean="0"/>
              <a:t>Sofosbuvir</a:t>
            </a:r>
            <a:r>
              <a:rPr lang="en-US" altLang="en-US" sz="2800" dirty="0" smtClean="0"/>
              <a:t> + </a:t>
            </a:r>
            <a:r>
              <a:rPr lang="en-US" altLang="en-US" sz="2800" dirty="0" err="1" smtClean="0"/>
              <a:t>Ledipasvir</a:t>
            </a:r>
            <a:r>
              <a:rPr lang="en-US" altLang="en-US" sz="2800" dirty="0" smtClean="0"/>
              <a:t> </a:t>
            </a:r>
            <a:r>
              <a:rPr lang="el-GR" altLang="en-US" sz="2800" dirty="0" smtClean="0"/>
              <a:t>σε ασθενείς με γονότυπο 1</a:t>
            </a:r>
            <a:endParaRPr lang="en-US" altLang="en-US" sz="2800" dirty="0" smtClean="0"/>
          </a:p>
        </p:txBody>
      </p:sp>
      <p:grpSp>
        <p:nvGrpSpPr>
          <p:cNvPr id="2" name="83 - Ομάδα"/>
          <p:cNvGrpSpPr/>
          <p:nvPr/>
        </p:nvGrpSpPr>
        <p:grpSpPr>
          <a:xfrm>
            <a:off x="274638" y="1484784"/>
            <a:ext cx="8602662" cy="4535016"/>
            <a:chOff x="274638" y="2144713"/>
            <a:chExt cx="8602662" cy="3494087"/>
          </a:xfrm>
        </p:grpSpPr>
        <p:sp>
          <p:nvSpPr>
            <p:cNvPr id="156" name="Rectangle 155"/>
            <p:cNvSpPr/>
            <p:nvPr/>
          </p:nvSpPr>
          <p:spPr bwMode="auto">
            <a:xfrm>
              <a:off x="6804025" y="2855913"/>
              <a:ext cx="292100" cy="243840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ea typeface="ＭＳ Ｐゴシック" pitchFamily="34" charset="-128"/>
              </a:endParaRPr>
            </a:p>
          </p:txBody>
        </p:sp>
        <p:sp>
          <p:nvSpPr>
            <p:cNvPr id="157" name="Rectangle 156"/>
            <p:cNvSpPr/>
            <p:nvPr/>
          </p:nvSpPr>
          <p:spPr bwMode="auto">
            <a:xfrm>
              <a:off x="7207250" y="2819400"/>
              <a:ext cx="292100" cy="2474913"/>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ea typeface="ＭＳ Ｐゴシック" pitchFamily="34" charset="-128"/>
              </a:endParaRPr>
            </a:p>
          </p:txBody>
        </p:sp>
        <p:sp>
          <p:nvSpPr>
            <p:cNvPr id="158" name="Rectangle 157"/>
            <p:cNvSpPr/>
            <p:nvPr/>
          </p:nvSpPr>
          <p:spPr bwMode="auto">
            <a:xfrm>
              <a:off x="7918450" y="2743200"/>
              <a:ext cx="292100" cy="2551113"/>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ea typeface="ＭＳ Ｐゴシック" pitchFamily="34" charset="-128"/>
              </a:endParaRPr>
            </a:p>
          </p:txBody>
        </p:sp>
        <p:sp>
          <p:nvSpPr>
            <p:cNvPr id="159" name="Rectangle 158"/>
            <p:cNvSpPr/>
            <p:nvPr/>
          </p:nvSpPr>
          <p:spPr bwMode="auto">
            <a:xfrm>
              <a:off x="8321675" y="2743200"/>
              <a:ext cx="292100" cy="2551113"/>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ea typeface="ＭＳ Ｐゴシック" pitchFamily="34" charset="-128"/>
              </a:endParaRPr>
            </a:p>
          </p:txBody>
        </p:sp>
        <p:sp>
          <p:nvSpPr>
            <p:cNvPr id="90" name="Rectangle 89"/>
            <p:cNvSpPr/>
            <p:nvPr/>
          </p:nvSpPr>
          <p:spPr bwMode="auto">
            <a:xfrm>
              <a:off x="3956050" y="2867025"/>
              <a:ext cx="292100" cy="243840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ea typeface="ＭＳ Ｐゴシック" pitchFamily="34" charset="-128"/>
              </a:endParaRPr>
            </a:p>
          </p:txBody>
        </p:sp>
        <p:sp>
          <p:nvSpPr>
            <p:cNvPr id="91" name="Rectangle 90"/>
            <p:cNvSpPr/>
            <p:nvPr/>
          </p:nvSpPr>
          <p:spPr bwMode="auto">
            <a:xfrm>
              <a:off x="4359275" y="2867025"/>
              <a:ext cx="292100" cy="243840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ea typeface="ＭＳ Ｐゴシック" pitchFamily="34" charset="-128"/>
              </a:endParaRPr>
            </a:p>
          </p:txBody>
        </p:sp>
        <p:sp>
          <p:nvSpPr>
            <p:cNvPr id="92" name="Rectangle 91"/>
            <p:cNvSpPr/>
            <p:nvPr/>
          </p:nvSpPr>
          <p:spPr bwMode="auto">
            <a:xfrm>
              <a:off x="5260975" y="2867025"/>
              <a:ext cx="292100" cy="243840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ea typeface="ＭＳ Ｐゴシック" pitchFamily="34" charset="-128"/>
              </a:endParaRPr>
            </a:p>
          </p:txBody>
        </p:sp>
        <p:sp>
          <p:nvSpPr>
            <p:cNvPr id="3090" name="Rectangle 35"/>
            <p:cNvSpPr>
              <a:spLocks noChangeArrowheads="1"/>
            </p:cNvSpPr>
            <p:nvPr/>
          </p:nvSpPr>
          <p:spPr bwMode="auto">
            <a:xfrm>
              <a:off x="2505075" y="2247900"/>
              <a:ext cx="146050" cy="146050"/>
            </a:xfrm>
            <a:prstGeom prst="rect">
              <a:avLst/>
            </a:prstGeom>
            <a:solidFill>
              <a:schemeClr val="accent2"/>
            </a:solidFill>
            <a:ln w="9525" algn="ctr">
              <a:solidFill>
                <a:schemeClr val="bg2">
                  <a:lumMod val="10000"/>
                </a:schemeClr>
              </a:solidFill>
              <a:round/>
              <a:headEnd/>
              <a:tailEnd/>
            </a:ln>
          </p:spPr>
          <p:txBody>
            <a:bodyPr/>
            <a:lstStyle/>
            <a:p>
              <a:pPr eaLnBrk="1" hangingPunct="1">
                <a:lnSpc>
                  <a:spcPct val="90000"/>
                </a:lnSpc>
                <a:spcBef>
                  <a:spcPct val="35000"/>
                </a:spcBef>
                <a:spcAft>
                  <a:spcPct val="25000"/>
                </a:spcAft>
                <a:buClr>
                  <a:schemeClr val="folHlink"/>
                </a:buClr>
                <a:buFont typeface="Arial" charset="0"/>
                <a:buChar char="•"/>
                <a:defRPr/>
              </a:pPr>
              <a:endParaRPr lang="en-US" altLang="en-US" dirty="0">
                <a:ea typeface="ＭＳ Ｐゴシック" pitchFamily="34" charset="-128"/>
              </a:endParaRPr>
            </a:p>
          </p:txBody>
        </p:sp>
        <p:sp>
          <p:nvSpPr>
            <p:cNvPr id="3091" name="Rectangle 36"/>
            <p:cNvSpPr>
              <a:spLocks noChangeArrowheads="1"/>
            </p:cNvSpPr>
            <p:nvPr/>
          </p:nvSpPr>
          <p:spPr bwMode="auto">
            <a:xfrm>
              <a:off x="4419600" y="2247900"/>
              <a:ext cx="146050" cy="146050"/>
            </a:xfrm>
            <a:prstGeom prst="rect">
              <a:avLst/>
            </a:prstGeom>
            <a:solidFill>
              <a:schemeClr val="accent3"/>
            </a:solidFill>
            <a:ln w="9525" algn="ctr">
              <a:solidFill>
                <a:schemeClr val="bg2">
                  <a:lumMod val="10000"/>
                </a:schemeClr>
              </a:solidFill>
              <a:round/>
              <a:headEnd/>
              <a:tailEnd/>
            </a:ln>
          </p:spPr>
          <p:txBody>
            <a:bodyPr/>
            <a:lstStyle/>
            <a:p>
              <a:pPr eaLnBrk="1" hangingPunct="1">
                <a:lnSpc>
                  <a:spcPct val="90000"/>
                </a:lnSpc>
                <a:spcBef>
                  <a:spcPct val="35000"/>
                </a:spcBef>
                <a:spcAft>
                  <a:spcPct val="25000"/>
                </a:spcAft>
                <a:buClr>
                  <a:schemeClr val="folHlink"/>
                </a:buClr>
                <a:buFont typeface="Arial" charset="0"/>
                <a:buChar char="•"/>
                <a:defRPr/>
              </a:pPr>
              <a:endParaRPr lang="en-US" altLang="en-US" dirty="0">
                <a:ea typeface="ＭＳ Ｐゴシック" pitchFamily="34" charset="-128"/>
              </a:endParaRPr>
            </a:p>
          </p:txBody>
        </p:sp>
        <p:sp>
          <p:nvSpPr>
            <p:cNvPr id="58384" name="TextBox 37"/>
            <p:cNvSpPr txBox="1">
              <a:spLocks noChangeArrowheads="1"/>
            </p:cNvSpPr>
            <p:nvPr/>
          </p:nvSpPr>
          <p:spPr bwMode="auto">
            <a:xfrm>
              <a:off x="2651125" y="2151063"/>
              <a:ext cx="1597025" cy="338137"/>
            </a:xfrm>
            <a:prstGeom prst="rect">
              <a:avLst/>
            </a:prstGeom>
            <a:noFill/>
            <a:ln w="9525">
              <a:noFill/>
              <a:miter lim="800000"/>
              <a:headEnd/>
              <a:tailEnd/>
            </a:ln>
          </p:spPr>
          <p:txBody>
            <a:bodyPr wrap="none">
              <a:spAutoFit/>
            </a:bodyPr>
            <a:lstStyle/>
            <a:p>
              <a:r>
                <a:rPr lang="en-US" altLang="en-US" sz="1600" b="0">
                  <a:cs typeface="Arial" charset="0"/>
                </a:rPr>
                <a:t>SOF/LDV FDC </a:t>
              </a:r>
            </a:p>
          </p:txBody>
        </p:sp>
        <p:sp>
          <p:nvSpPr>
            <p:cNvPr id="58385" name="TextBox 38"/>
            <p:cNvSpPr txBox="1">
              <a:spLocks noChangeArrowheads="1"/>
            </p:cNvSpPr>
            <p:nvPr/>
          </p:nvSpPr>
          <p:spPr bwMode="auto">
            <a:xfrm>
              <a:off x="4552950" y="2144713"/>
              <a:ext cx="2252663" cy="338137"/>
            </a:xfrm>
            <a:prstGeom prst="rect">
              <a:avLst/>
            </a:prstGeom>
            <a:noFill/>
            <a:ln w="9525">
              <a:noFill/>
              <a:miter lim="800000"/>
              <a:headEnd/>
              <a:tailEnd/>
            </a:ln>
          </p:spPr>
          <p:txBody>
            <a:bodyPr wrap="none">
              <a:spAutoFit/>
            </a:bodyPr>
            <a:lstStyle/>
            <a:p>
              <a:r>
                <a:rPr lang="en-US" altLang="en-US" sz="1600" b="0">
                  <a:cs typeface="Arial" charset="0"/>
                </a:rPr>
                <a:t>SOF/LDV FDC + RBV </a:t>
              </a:r>
            </a:p>
          </p:txBody>
        </p:sp>
        <p:sp>
          <p:nvSpPr>
            <p:cNvPr id="58387" name="TextBox 25"/>
            <p:cNvSpPr txBox="1">
              <a:spLocks noChangeArrowheads="1"/>
            </p:cNvSpPr>
            <p:nvPr/>
          </p:nvSpPr>
          <p:spPr bwMode="auto">
            <a:xfrm>
              <a:off x="3770313" y="5284788"/>
              <a:ext cx="1106487" cy="338137"/>
            </a:xfrm>
            <a:prstGeom prst="rect">
              <a:avLst/>
            </a:prstGeom>
            <a:noFill/>
            <a:ln w="9525">
              <a:noFill/>
              <a:miter lim="800000"/>
              <a:headEnd/>
              <a:tailEnd/>
            </a:ln>
          </p:spPr>
          <p:txBody>
            <a:bodyPr>
              <a:spAutoFit/>
            </a:bodyPr>
            <a:lstStyle/>
            <a:p>
              <a:pPr algn="ctr"/>
              <a:r>
                <a:rPr lang="en-US" altLang="en-US" sz="1600">
                  <a:cs typeface="Arial" charset="0"/>
                </a:rPr>
                <a:t>8 Wks</a:t>
              </a:r>
            </a:p>
          </p:txBody>
        </p:sp>
        <p:sp>
          <p:nvSpPr>
            <p:cNvPr id="58388" name="TextBox 25"/>
            <p:cNvSpPr txBox="1">
              <a:spLocks noChangeArrowheads="1"/>
            </p:cNvSpPr>
            <p:nvPr/>
          </p:nvSpPr>
          <p:spPr bwMode="auto">
            <a:xfrm>
              <a:off x="4895850" y="5284788"/>
              <a:ext cx="1095375" cy="338137"/>
            </a:xfrm>
            <a:prstGeom prst="rect">
              <a:avLst/>
            </a:prstGeom>
            <a:noFill/>
            <a:ln w="9525">
              <a:noFill/>
              <a:miter lim="800000"/>
              <a:headEnd/>
              <a:tailEnd/>
            </a:ln>
          </p:spPr>
          <p:txBody>
            <a:bodyPr>
              <a:spAutoFit/>
            </a:bodyPr>
            <a:lstStyle/>
            <a:p>
              <a:pPr algn="ctr"/>
              <a:r>
                <a:rPr lang="en-US" altLang="en-US" sz="1600">
                  <a:cs typeface="Arial" charset="0"/>
                </a:rPr>
                <a:t>12 Wks</a:t>
              </a:r>
            </a:p>
          </p:txBody>
        </p:sp>
        <p:sp>
          <p:nvSpPr>
            <p:cNvPr id="3097" name="TextBox 22"/>
            <p:cNvSpPr txBox="1">
              <a:spLocks noChangeArrowheads="1"/>
            </p:cNvSpPr>
            <p:nvPr/>
          </p:nvSpPr>
          <p:spPr bwMode="auto">
            <a:xfrm>
              <a:off x="3870325" y="4852988"/>
              <a:ext cx="458788" cy="431800"/>
            </a:xfrm>
            <a:prstGeom prst="rect">
              <a:avLst/>
            </a:prstGeom>
            <a:noFill/>
            <a:ln w="9525">
              <a:noFill/>
              <a:miter lim="800000"/>
              <a:headEnd/>
              <a:tailEnd/>
            </a:ln>
          </p:spPr>
          <p:txBody>
            <a:bodyPr wrap="none">
              <a:spAutoFit/>
            </a:bodyPr>
            <a:lstStyle/>
            <a:p>
              <a:pPr algn="ctr">
                <a:defRPr/>
              </a:pPr>
              <a:r>
                <a:rPr lang="en-US" altLang="en-US" sz="1100" b="0" dirty="0">
                  <a:solidFill>
                    <a:schemeClr val="bg2">
                      <a:lumMod val="10000"/>
                    </a:schemeClr>
                  </a:solidFill>
                  <a:ea typeface="ＭＳ Ｐゴシック" pitchFamily="34" charset="-128"/>
                </a:rPr>
                <a:t>202/</a:t>
              </a:r>
              <a:br>
                <a:rPr lang="en-US" altLang="en-US" sz="1100" b="0" dirty="0">
                  <a:solidFill>
                    <a:schemeClr val="bg2">
                      <a:lumMod val="10000"/>
                    </a:schemeClr>
                  </a:solidFill>
                  <a:ea typeface="ＭＳ Ｐゴシック" pitchFamily="34" charset="-128"/>
                </a:rPr>
              </a:br>
              <a:r>
                <a:rPr lang="en-US" altLang="en-US" sz="1100" b="0" dirty="0">
                  <a:solidFill>
                    <a:schemeClr val="bg2">
                      <a:lumMod val="10000"/>
                    </a:schemeClr>
                  </a:solidFill>
                  <a:ea typeface="ＭＳ Ｐゴシック" pitchFamily="34" charset="-128"/>
                </a:rPr>
                <a:t>215</a:t>
              </a:r>
            </a:p>
          </p:txBody>
        </p:sp>
        <p:sp>
          <p:nvSpPr>
            <p:cNvPr id="3098" name="TextBox 22"/>
            <p:cNvSpPr txBox="1">
              <a:spLocks noChangeArrowheads="1"/>
            </p:cNvSpPr>
            <p:nvPr/>
          </p:nvSpPr>
          <p:spPr bwMode="auto">
            <a:xfrm>
              <a:off x="5194300" y="4852988"/>
              <a:ext cx="457200" cy="431800"/>
            </a:xfrm>
            <a:prstGeom prst="rect">
              <a:avLst/>
            </a:prstGeom>
            <a:noFill/>
            <a:ln w="9525">
              <a:noFill/>
              <a:miter lim="800000"/>
              <a:headEnd/>
              <a:tailEnd/>
            </a:ln>
          </p:spPr>
          <p:txBody>
            <a:bodyPr wrap="none">
              <a:spAutoFit/>
            </a:bodyPr>
            <a:lstStyle/>
            <a:p>
              <a:pPr algn="ctr">
                <a:defRPr/>
              </a:pPr>
              <a:r>
                <a:rPr lang="en-US" altLang="en-US" sz="1100" b="0" dirty="0">
                  <a:solidFill>
                    <a:schemeClr val="bg2">
                      <a:lumMod val="10000"/>
                    </a:schemeClr>
                  </a:solidFill>
                  <a:ea typeface="ＭＳ Ｐゴシック" pitchFamily="34" charset="-128"/>
                </a:rPr>
                <a:t>206/</a:t>
              </a:r>
              <a:br>
                <a:rPr lang="en-US" altLang="en-US" sz="1100" b="0" dirty="0">
                  <a:solidFill>
                    <a:schemeClr val="bg2">
                      <a:lumMod val="10000"/>
                    </a:schemeClr>
                  </a:solidFill>
                  <a:ea typeface="ＭＳ Ｐゴシック" pitchFamily="34" charset="-128"/>
                </a:rPr>
              </a:br>
              <a:r>
                <a:rPr lang="en-US" altLang="en-US" sz="1100" b="0" dirty="0">
                  <a:solidFill>
                    <a:schemeClr val="bg2">
                      <a:lumMod val="10000"/>
                    </a:schemeClr>
                  </a:solidFill>
                  <a:ea typeface="ＭＳ Ｐゴシック" pitchFamily="34" charset="-128"/>
                </a:rPr>
                <a:t>216</a:t>
              </a:r>
            </a:p>
          </p:txBody>
        </p:sp>
        <p:sp>
          <p:nvSpPr>
            <p:cNvPr id="3100" name="TextBox 22"/>
            <p:cNvSpPr txBox="1">
              <a:spLocks noChangeArrowheads="1"/>
            </p:cNvSpPr>
            <p:nvPr/>
          </p:nvSpPr>
          <p:spPr bwMode="auto">
            <a:xfrm>
              <a:off x="4283075" y="4852988"/>
              <a:ext cx="457200" cy="431800"/>
            </a:xfrm>
            <a:prstGeom prst="rect">
              <a:avLst/>
            </a:prstGeom>
            <a:noFill/>
            <a:ln w="9525">
              <a:noFill/>
              <a:miter lim="800000"/>
              <a:headEnd/>
              <a:tailEnd/>
            </a:ln>
          </p:spPr>
          <p:txBody>
            <a:bodyPr wrap="none">
              <a:spAutoFit/>
            </a:bodyPr>
            <a:lstStyle/>
            <a:p>
              <a:pPr algn="ctr">
                <a:defRPr/>
              </a:pPr>
              <a:r>
                <a:rPr lang="en-US" altLang="en-US" sz="1100" b="0" dirty="0">
                  <a:solidFill>
                    <a:schemeClr val="bg2">
                      <a:lumMod val="10000"/>
                    </a:schemeClr>
                  </a:solidFill>
                  <a:ea typeface="ＭＳ Ｐゴシック" pitchFamily="34" charset="-128"/>
                </a:rPr>
                <a:t>201/</a:t>
              </a:r>
              <a:br>
                <a:rPr lang="en-US" altLang="en-US" sz="1100" b="0" dirty="0">
                  <a:solidFill>
                    <a:schemeClr val="bg2">
                      <a:lumMod val="10000"/>
                    </a:schemeClr>
                  </a:solidFill>
                  <a:ea typeface="ＭＳ Ｐゴシック" pitchFamily="34" charset="-128"/>
                </a:rPr>
              </a:br>
              <a:r>
                <a:rPr lang="en-US" altLang="en-US" sz="1100" b="0" dirty="0">
                  <a:solidFill>
                    <a:schemeClr val="bg2">
                      <a:lumMod val="10000"/>
                    </a:schemeClr>
                  </a:solidFill>
                  <a:ea typeface="ＭＳ Ｐゴシック" pitchFamily="34" charset="-128"/>
                </a:rPr>
                <a:t>216</a:t>
              </a:r>
            </a:p>
          </p:txBody>
        </p:sp>
        <p:sp>
          <p:nvSpPr>
            <p:cNvPr id="58392" name="TextBox 25"/>
            <p:cNvSpPr txBox="1">
              <a:spLocks noChangeArrowheads="1"/>
            </p:cNvSpPr>
            <p:nvPr/>
          </p:nvSpPr>
          <p:spPr bwMode="auto">
            <a:xfrm>
              <a:off x="6753225" y="5284788"/>
              <a:ext cx="890588" cy="338137"/>
            </a:xfrm>
            <a:prstGeom prst="rect">
              <a:avLst/>
            </a:prstGeom>
            <a:noFill/>
            <a:ln w="9525">
              <a:noFill/>
              <a:miter lim="800000"/>
              <a:headEnd/>
              <a:tailEnd/>
            </a:ln>
          </p:spPr>
          <p:txBody>
            <a:bodyPr wrap="none">
              <a:spAutoFit/>
            </a:bodyPr>
            <a:lstStyle/>
            <a:p>
              <a:pPr algn="ctr"/>
              <a:r>
                <a:rPr lang="en-US" altLang="en-US" sz="1600">
                  <a:cs typeface="Arial" charset="0"/>
                </a:rPr>
                <a:t>12 Wks</a:t>
              </a:r>
            </a:p>
          </p:txBody>
        </p:sp>
        <p:sp>
          <p:nvSpPr>
            <p:cNvPr id="58393" name="TextBox 25"/>
            <p:cNvSpPr txBox="1">
              <a:spLocks noChangeArrowheads="1"/>
            </p:cNvSpPr>
            <p:nvPr/>
          </p:nvSpPr>
          <p:spPr bwMode="auto">
            <a:xfrm>
              <a:off x="7837488" y="5284788"/>
              <a:ext cx="890587" cy="338137"/>
            </a:xfrm>
            <a:prstGeom prst="rect">
              <a:avLst/>
            </a:prstGeom>
            <a:noFill/>
            <a:ln w="9525">
              <a:noFill/>
              <a:miter lim="800000"/>
              <a:headEnd/>
              <a:tailEnd/>
            </a:ln>
          </p:spPr>
          <p:txBody>
            <a:bodyPr wrap="none">
              <a:spAutoFit/>
            </a:bodyPr>
            <a:lstStyle/>
            <a:p>
              <a:pPr algn="ctr"/>
              <a:r>
                <a:rPr lang="en-US" altLang="en-US" sz="1600">
                  <a:cs typeface="Arial" charset="0"/>
                </a:rPr>
                <a:t>24 Wks</a:t>
              </a:r>
            </a:p>
          </p:txBody>
        </p:sp>
        <p:sp>
          <p:nvSpPr>
            <p:cNvPr id="3104" name="TextBox 22"/>
            <p:cNvSpPr txBox="1">
              <a:spLocks noChangeArrowheads="1"/>
            </p:cNvSpPr>
            <p:nvPr/>
          </p:nvSpPr>
          <p:spPr bwMode="auto">
            <a:xfrm>
              <a:off x="6726238" y="4824413"/>
              <a:ext cx="457200" cy="431800"/>
            </a:xfrm>
            <a:prstGeom prst="rect">
              <a:avLst/>
            </a:prstGeom>
            <a:noFill/>
            <a:ln w="9525">
              <a:noFill/>
              <a:miter lim="800000"/>
              <a:headEnd/>
              <a:tailEnd/>
            </a:ln>
          </p:spPr>
          <p:txBody>
            <a:bodyPr wrap="none">
              <a:spAutoFit/>
            </a:bodyPr>
            <a:lstStyle/>
            <a:p>
              <a:pPr algn="ctr">
                <a:defRPr/>
              </a:pPr>
              <a:r>
                <a:rPr lang="en-US" altLang="en-US" sz="1100" b="0" dirty="0">
                  <a:solidFill>
                    <a:schemeClr val="bg2">
                      <a:lumMod val="10000"/>
                    </a:schemeClr>
                  </a:solidFill>
                  <a:ea typeface="ＭＳ Ｐゴシック" pitchFamily="34" charset="-128"/>
                </a:rPr>
                <a:t>102/</a:t>
              </a:r>
              <a:br>
                <a:rPr lang="en-US" altLang="en-US" sz="1100" b="0" dirty="0">
                  <a:solidFill>
                    <a:schemeClr val="bg2">
                      <a:lumMod val="10000"/>
                    </a:schemeClr>
                  </a:solidFill>
                  <a:ea typeface="ＭＳ Ｐゴシック" pitchFamily="34" charset="-128"/>
                </a:rPr>
              </a:br>
              <a:r>
                <a:rPr lang="en-US" altLang="en-US" sz="1100" b="0" dirty="0">
                  <a:solidFill>
                    <a:schemeClr val="bg2">
                      <a:lumMod val="10000"/>
                    </a:schemeClr>
                  </a:solidFill>
                  <a:ea typeface="ＭＳ Ｐゴシック" pitchFamily="34" charset="-128"/>
                </a:rPr>
                <a:t>109</a:t>
              </a:r>
            </a:p>
          </p:txBody>
        </p:sp>
        <p:sp>
          <p:nvSpPr>
            <p:cNvPr id="3105" name="TextBox 22"/>
            <p:cNvSpPr txBox="1">
              <a:spLocks noChangeArrowheads="1"/>
            </p:cNvSpPr>
            <p:nvPr/>
          </p:nvSpPr>
          <p:spPr bwMode="auto">
            <a:xfrm>
              <a:off x="7123113" y="4824413"/>
              <a:ext cx="457200" cy="431800"/>
            </a:xfrm>
            <a:prstGeom prst="rect">
              <a:avLst/>
            </a:prstGeom>
            <a:noFill/>
            <a:ln w="9525">
              <a:noFill/>
              <a:miter lim="800000"/>
              <a:headEnd/>
              <a:tailEnd/>
            </a:ln>
          </p:spPr>
          <p:txBody>
            <a:bodyPr wrap="none">
              <a:spAutoFit/>
            </a:bodyPr>
            <a:lstStyle/>
            <a:p>
              <a:pPr algn="ctr">
                <a:defRPr/>
              </a:pPr>
              <a:r>
                <a:rPr lang="en-US" altLang="en-US" sz="1100" b="0" dirty="0">
                  <a:solidFill>
                    <a:schemeClr val="bg2">
                      <a:lumMod val="10000"/>
                    </a:schemeClr>
                  </a:solidFill>
                  <a:ea typeface="ＭＳ Ｐゴシック" pitchFamily="34" charset="-128"/>
                </a:rPr>
                <a:t>107/</a:t>
              </a:r>
              <a:br>
                <a:rPr lang="en-US" altLang="en-US" sz="1100" b="0" dirty="0">
                  <a:solidFill>
                    <a:schemeClr val="bg2">
                      <a:lumMod val="10000"/>
                    </a:schemeClr>
                  </a:solidFill>
                  <a:ea typeface="ＭＳ Ｐゴシック" pitchFamily="34" charset="-128"/>
                </a:rPr>
              </a:br>
              <a:r>
                <a:rPr lang="en-US" altLang="en-US" sz="1100" b="0" dirty="0">
                  <a:solidFill>
                    <a:schemeClr val="bg2">
                      <a:lumMod val="10000"/>
                    </a:schemeClr>
                  </a:solidFill>
                  <a:ea typeface="ＭＳ Ｐゴシック" pitchFamily="34" charset="-128"/>
                </a:rPr>
                <a:t>111</a:t>
              </a:r>
            </a:p>
          </p:txBody>
        </p:sp>
        <p:sp>
          <p:nvSpPr>
            <p:cNvPr id="3106" name="TextBox 22"/>
            <p:cNvSpPr txBox="1">
              <a:spLocks noChangeArrowheads="1"/>
            </p:cNvSpPr>
            <p:nvPr/>
          </p:nvSpPr>
          <p:spPr bwMode="auto">
            <a:xfrm>
              <a:off x="7834313" y="4824413"/>
              <a:ext cx="457200" cy="431800"/>
            </a:xfrm>
            <a:prstGeom prst="rect">
              <a:avLst/>
            </a:prstGeom>
            <a:noFill/>
            <a:ln w="9525">
              <a:noFill/>
              <a:miter lim="800000"/>
              <a:headEnd/>
              <a:tailEnd/>
            </a:ln>
          </p:spPr>
          <p:txBody>
            <a:bodyPr wrap="none">
              <a:spAutoFit/>
            </a:bodyPr>
            <a:lstStyle/>
            <a:p>
              <a:pPr algn="ctr">
                <a:defRPr/>
              </a:pPr>
              <a:r>
                <a:rPr lang="en-US" altLang="en-US" sz="1100" b="0" dirty="0">
                  <a:solidFill>
                    <a:schemeClr val="bg2">
                      <a:lumMod val="10000"/>
                    </a:schemeClr>
                  </a:solidFill>
                  <a:ea typeface="ＭＳ Ｐゴシック" pitchFamily="34" charset="-128"/>
                </a:rPr>
                <a:t>108/</a:t>
              </a:r>
              <a:br>
                <a:rPr lang="en-US" altLang="en-US" sz="1100" b="0" dirty="0">
                  <a:solidFill>
                    <a:schemeClr val="bg2">
                      <a:lumMod val="10000"/>
                    </a:schemeClr>
                  </a:solidFill>
                  <a:ea typeface="ＭＳ Ｐゴシック" pitchFamily="34" charset="-128"/>
                </a:rPr>
              </a:br>
              <a:r>
                <a:rPr lang="en-US" altLang="en-US" sz="1100" b="0" dirty="0">
                  <a:solidFill>
                    <a:schemeClr val="bg2">
                      <a:lumMod val="10000"/>
                    </a:schemeClr>
                  </a:solidFill>
                  <a:ea typeface="ＭＳ Ｐゴシック" pitchFamily="34" charset="-128"/>
                </a:rPr>
                <a:t>109</a:t>
              </a:r>
            </a:p>
          </p:txBody>
        </p:sp>
        <p:sp>
          <p:nvSpPr>
            <p:cNvPr id="3107" name="TextBox 22"/>
            <p:cNvSpPr txBox="1">
              <a:spLocks noChangeArrowheads="1"/>
            </p:cNvSpPr>
            <p:nvPr/>
          </p:nvSpPr>
          <p:spPr bwMode="auto">
            <a:xfrm>
              <a:off x="8237538" y="4824413"/>
              <a:ext cx="458787" cy="431800"/>
            </a:xfrm>
            <a:prstGeom prst="rect">
              <a:avLst/>
            </a:prstGeom>
            <a:noFill/>
            <a:ln w="9525">
              <a:noFill/>
              <a:miter lim="800000"/>
              <a:headEnd/>
              <a:tailEnd/>
            </a:ln>
          </p:spPr>
          <p:txBody>
            <a:bodyPr wrap="none">
              <a:spAutoFit/>
            </a:bodyPr>
            <a:lstStyle/>
            <a:p>
              <a:pPr algn="ctr">
                <a:defRPr/>
              </a:pPr>
              <a:r>
                <a:rPr lang="en-US" altLang="en-US" sz="1100" b="0" dirty="0">
                  <a:solidFill>
                    <a:schemeClr val="bg2">
                      <a:lumMod val="10000"/>
                    </a:schemeClr>
                  </a:solidFill>
                  <a:ea typeface="ＭＳ Ｐゴシック" pitchFamily="34" charset="-128"/>
                </a:rPr>
                <a:t>110/</a:t>
              </a:r>
              <a:br>
                <a:rPr lang="en-US" altLang="en-US" sz="1100" b="0" dirty="0">
                  <a:solidFill>
                    <a:schemeClr val="bg2">
                      <a:lumMod val="10000"/>
                    </a:schemeClr>
                  </a:solidFill>
                  <a:ea typeface="ＭＳ Ｐゴシック" pitchFamily="34" charset="-128"/>
                </a:rPr>
              </a:br>
              <a:r>
                <a:rPr lang="en-US" altLang="en-US" sz="1100" b="0" dirty="0">
                  <a:solidFill>
                    <a:schemeClr val="bg2">
                      <a:lumMod val="10000"/>
                    </a:schemeClr>
                  </a:solidFill>
                  <a:ea typeface="ＭＳ Ｐゴシック" pitchFamily="34" charset="-128"/>
                </a:rPr>
                <a:t>111</a:t>
              </a:r>
            </a:p>
          </p:txBody>
        </p:sp>
        <p:sp>
          <p:nvSpPr>
            <p:cNvPr id="58" name="Rectangle 57"/>
            <p:cNvSpPr/>
            <p:nvPr/>
          </p:nvSpPr>
          <p:spPr bwMode="auto">
            <a:xfrm>
              <a:off x="1457325" y="2790825"/>
              <a:ext cx="542925" cy="250507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ea typeface="ＭＳ Ｐゴシック" pitchFamily="34" charset="-128"/>
              </a:endParaRPr>
            </a:p>
          </p:txBody>
        </p:sp>
        <p:sp>
          <p:nvSpPr>
            <p:cNvPr id="59" name="Rectangle 58"/>
            <p:cNvSpPr/>
            <p:nvPr/>
          </p:nvSpPr>
          <p:spPr bwMode="auto">
            <a:xfrm>
              <a:off x="2162175" y="2809875"/>
              <a:ext cx="542925" cy="2486025"/>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dirty="0">
                <a:ea typeface="ＭＳ Ｐゴシック" pitchFamily="34" charset="-128"/>
              </a:endParaRPr>
            </a:p>
          </p:txBody>
        </p:sp>
        <p:sp>
          <p:nvSpPr>
            <p:cNvPr id="58400" name="TextBox 2"/>
            <p:cNvSpPr txBox="1">
              <a:spLocks noChangeArrowheads="1"/>
            </p:cNvSpPr>
            <p:nvPr/>
          </p:nvSpPr>
          <p:spPr bwMode="auto">
            <a:xfrm>
              <a:off x="390525" y="4918075"/>
              <a:ext cx="523875" cy="260350"/>
            </a:xfrm>
            <a:prstGeom prst="rect">
              <a:avLst/>
            </a:prstGeom>
            <a:noFill/>
            <a:ln w="9525">
              <a:noFill/>
              <a:miter lim="800000"/>
              <a:headEnd/>
              <a:tailEnd/>
            </a:ln>
          </p:spPr>
          <p:txBody>
            <a:bodyPr wrap="none">
              <a:spAutoFit/>
            </a:bodyPr>
            <a:lstStyle/>
            <a:p>
              <a:pPr algn="ctr"/>
              <a:r>
                <a:rPr lang="en-US" altLang="en-US" sz="1100" b="0">
                  <a:cs typeface="Arial" charset="0"/>
                </a:rPr>
                <a:t>n/N =</a:t>
              </a:r>
            </a:p>
          </p:txBody>
        </p:sp>
        <p:sp>
          <p:nvSpPr>
            <p:cNvPr id="3084" name="TextBox 22"/>
            <p:cNvSpPr txBox="1">
              <a:spLocks noChangeArrowheads="1"/>
            </p:cNvSpPr>
            <p:nvPr/>
          </p:nvSpPr>
          <p:spPr bwMode="auto">
            <a:xfrm>
              <a:off x="1501775" y="4824413"/>
              <a:ext cx="458788" cy="431800"/>
            </a:xfrm>
            <a:prstGeom prst="rect">
              <a:avLst/>
            </a:prstGeom>
            <a:noFill/>
            <a:ln w="9525">
              <a:noFill/>
              <a:miter lim="800000"/>
              <a:headEnd/>
              <a:tailEnd/>
            </a:ln>
          </p:spPr>
          <p:txBody>
            <a:bodyPr wrap="none">
              <a:spAutoFit/>
            </a:bodyPr>
            <a:lstStyle/>
            <a:p>
              <a:pPr algn="ctr">
                <a:defRPr/>
              </a:pPr>
              <a:r>
                <a:rPr lang="en-US" altLang="en-US" sz="1100" b="0" dirty="0">
                  <a:solidFill>
                    <a:schemeClr val="bg2">
                      <a:lumMod val="10000"/>
                    </a:schemeClr>
                  </a:solidFill>
                  <a:ea typeface="ＭＳ Ｐゴシック" pitchFamily="34" charset="-128"/>
                </a:rPr>
                <a:t>209/</a:t>
              </a:r>
              <a:br>
                <a:rPr lang="en-US" altLang="en-US" sz="1100" b="0" dirty="0">
                  <a:solidFill>
                    <a:schemeClr val="bg2">
                      <a:lumMod val="10000"/>
                    </a:schemeClr>
                  </a:solidFill>
                  <a:ea typeface="ＭＳ Ｐゴシック" pitchFamily="34" charset="-128"/>
                </a:rPr>
              </a:br>
              <a:r>
                <a:rPr lang="en-US" altLang="en-US" sz="1100" b="0" dirty="0">
                  <a:solidFill>
                    <a:schemeClr val="bg2">
                      <a:lumMod val="10000"/>
                    </a:schemeClr>
                  </a:solidFill>
                  <a:ea typeface="ＭＳ Ｐゴシック" pitchFamily="34" charset="-128"/>
                </a:rPr>
                <a:t>214</a:t>
              </a:r>
            </a:p>
          </p:txBody>
        </p:sp>
        <p:sp>
          <p:nvSpPr>
            <p:cNvPr id="3085" name="TextBox 22"/>
            <p:cNvSpPr txBox="1">
              <a:spLocks noChangeArrowheads="1"/>
            </p:cNvSpPr>
            <p:nvPr/>
          </p:nvSpPr>
          <p:spPr bwMode="auto">
            <a:xfrm>
              <a:off x="2209800" y="4824413"/>
              <a:ext cx="458788" cy="431800"/>
            </a:xfrm>
            <a:prstGeom prst="rect">
              <a:avLst/>
            </a:prstGeom>
            <a:noFill/>
            <a:ln w="9525">
              <a:noFill/>
              <a:miter lim="800000"/>
              <a:headEnd/>
              <a:tailEnd/>
            </a:ln>
          </p:spPr>
          <p:txBody>
            <a:bodyPr wrap="none">
              <a:spAutoFit/>
            </a:bodyPr>
            <a:lstStyle/>
            <a:p>
              <a:pPr algn="ctr">
                <a:defRPr/>
              </a:pPr>
              <a:r>
                <a:rPr lang="en-US" altLang="en-US" sz="1100" b="0" dirty="0">
                  <a:solidFill>
                    <a:schemeClr val="bg2">
                      <a:lumMod val="10000"/>
                    </a:schemeClr>
                  </a:solidFill>
                  <a:ea typeface="ＭＳ Ｐゴシック" pitchFamily="34" charset="-128"/>
                </a:rPr>
                <a:t>211/</a:t>
              </a:r>
              <a:br>
                <a:rPr lang="en-US" altLang="en-US" sz="1100" b="0" dirty="0">
                  <a:solidFill>
                    <a:schemeClr val="bg2">
                      <a:lumMod val="10000"/>
                    </a:schemeClr>
                  </a:solidFill>
                  <a:ea typeface="ＭＳ Ｐゴシック" pitchFamily="34" charset="-128"/>
                </a:rPr>
              </a:br>
              <a:r>
                <a:rPr lang="en-US" altLang="en-US" sz="1100" b="0" dirty="0">
                  <a:solidFill>
                    <a:schemeClr val="bg2">
                      <a:lumMod val="10000"/>
                    </a:schemeClr>
                  </a:solidFill>
                  <a:ea typeface="ＭＳ Ｐゴシック" pitchFamily="34" charset="-128"/>
                </a:rPr>
                <a:t>217</a:t>
              </a:r>
            </a:p>
          </p:txBody>
        </p:sp>
        <p:sp>
          <p:nvSpPr>
            <p:cNvPr id="58403" name="TextBox 24"/>
            <p:cNvSpPr txBox="1">
              <a:spLocks noChangeArrowheads="1"/>
            </p:cNvSpPr>
            <p:nvPr/>
          </p:nvSpPr>
          <p:spPr bwMode="auto">
            <a:xfrm rot="-5400000">
              <a:off x="-833437" y="3838575"/>
              <a:ext cx="2584450" cy="368300"/>
            </a:xfrm>
            <a:prstGeom prst="rect">
              <a:avLst/>
            </a:prstGeom>
            <a:noFill/>
            <a:ln w="9525">
              <a:noFill/>
              <a:miter lim="800000"/>
              <a:headEnd/>
              <a:tailEnd/>
            </a:ln>
          </p:spPr>
          <p:txBody>
            <a:bodyPr>
              <a:spAutoFit/>
            </a:bodyPr>
            <a:lstStyle/>
            <a:p>
              <a:pPr algn="ctr"/>
              <a:r>
                <a:rPr lang="en-US" altLang="en-US">
                  <a:cs typeface="Arial" charset="0"/>
                </a:rPr>
                <a:t>SVR12 (%)</a:t>
              </a:r>
            </a:p>
          </p:txBody>
        </p:sp>
        <p:sp>
          <p:nvSpPr>
            <p:cNvPr id="58404" name="TextBox 25"/>
            <p:cNvSpPr txBox="1">
              <a:spLocks noChangeArrowheads="1"/>
            </p:cNvSpPr>
            <p:nvPr/>
          </p:nvSpPr>
          <p:spPr bwMode="auto">
            <a:xfrm>
              <a:off x="1635125" y="5300663"/>
              <a:ext cx="890588" cy="338137"/>
            </a:xfrm>
            <a:prstGeom prst="rect">
              <a:avLst/>
            </a:prstGeom>
            <a:noFill/>
            <a:ln w="9525">
              <a:noFill/>
              <a:miter lim="800000"/>
              <a:headEnd/>
              <a:tailEnd/>
            </a:ln>
          </p:spPr>
          <p:txBody>
            <a:bodyPr wrap="none">
              <a:spAutoFit/>
            </a:bodyPr>
            <a:lstStyle/>
            <a:p>
              <a:pPr algn="ctr"/>
              <a:r>
                <a:rPr lang="en-US" altLang="en-US" sz="1600">
                  <a:cs typeface="Arial" charset="0"/>
                </a:rPr>
                <a:t>12 Wks</a:t>
              </a:r>
            </a:p>
          </p:txBody>
        </p:sp>
        <p:cxnSp>
          <p:nvCxnSpPr>
            <p:cNvPr id="58405" name="Straight Connector 36"/>
            <p:cNvCxnSpPr>
              <a:cxnSpLocks noChangeShapeType="1"/>
            </p:cNvCxnSpPr>
            <p:nvPr/>
          </p:nvCxnSpPr>
          <p:spPr bwMode="auto">
            <a:xfrm>
              <a:off x="1089025" y="5308600"/>
              <a:ext cx="2022475" cy="0"/>
            </a:xfrm>
            <a:prstGeom prst="line">
              <a:avLst/>
            </a:prstGeom>
            <a:noFill/>
            <a:ln w="28575" algn="ctr">
              <a:solidFill>
                <a:schemeClr val="tx1"/>
              </a:solidFill>
              <a:round/>
              <a:headEnd/>
              <a:tailEnd/>
            </a:ln>
          </p:spPr>
        </p:cxnSp>
        <p:cxnSp>
          <p:nvCxnSpPr>
            <p:cNvPr id="58406" name="Straight Connector 38"/>
            <p:cNvCxnSpPr>
              <a:cxnSpLocks noChangeShapeType="1"/>
            </p:cNvCxnSpPr>
            <p:nvPr/>
          </p:nvCxnSpPr>
          <p:spPr bwMode="auto">
            <a:xfrm flipV="1">
              <a:off x="1116013" y="2717800"/>
              <a:ext cx="0" cy="2603500"/>
            </a:xfrm>
            <a:prstGeom prst="line">
              <a:avLst/>
            </a:prstGeom>
            <a:noFill/>
            <a:ln w="28575" algn="ctr">
              <a:solidFill>
                <a:schemeClr val="tx1"/>
              </a:solidFill>
              <a:round/>
              <a:headEnd/>
              <a:tailEnd/>
            </a:ln>
          </p:spPr>
        </p:cxnSp>
        <p:cxnSp>
          <p:nvCxnSpPr>
            <p:cNvPr id="58407" name="Straight Connector 40"/>
            <p:cNvCxnSpPr>
              <a:cxnSpLocks noChangeShapeType="1"/>
            </p:cNvCxnSpPr>
            <p:nvPr/>
          </p:nvCxnSpPr>
          <p:spPr bwMode="auto">
            <a:xfrm flipH="1">
              <a:off x="1047750" y="2724150"/>
              <a:ext cx="63500" cy="0"/>
            </a:xfrm>
            <a:prstGeom prst="line">
              <a:avLst/>
            </a:prstGeom>
            <a:noFill/>
            <a:ln w="28575" algn="ctr">
              <a:solidFill>
                <a:schemeClr val="tx1"/>
              </a:solidFill>
              <a:round/>
              <a:headEnd/>
              <a:tailEnd/>
            </a:ln>
          </p:spPr>
        </p:cxnSp>
        <p:cxnSp>
          <p:nvCxnSpPr>
            <p:cNvPr id="58408" name="Straight Connector 41"/>
            <p:cNvCxnSpPr>
              <a:cxnSpLocks noChangeShapeType="1"/>
            </p:cNvCxnSpPr>
            <p:nvPr/>
          </p:nvCxnSpPr>
          <p:spPr bwMode="auto">
            <a:xfrm flipH="1">
              <a:off x="1047750" y="3241675"/>
              <a:ext cx="63500" cy="0"/>
            </a:xfrm>
            <a:prstGeom prst="line">
              <a:avLst/>
            </a:prstGeom>
            <a:noFill/>
            <a:ln w="28575" algn="ctr">
              <a:solidFill>
                <a:schemeClr val="tx1"/>
              </a:solidFill>
              <a:round/>
              <a:headEnd/>
              <a:tailEnd/>
            </a:ln>
          </p:spPr>
        </p:cxnSp>
        <p:cxnSp>
          <p:nvCxnSpPr>
            <p:cNvPr id="58409" name="Straight Connector 42"/>
            <p:cNvCxnSpPr>
              <a:cxnSpLocks noChangeShapeType="1"/>
            </p:cNvCxnSpPr>
            <p:nvPr/>
          </p:nvCxnSpPr>
          <p:spPr bwMode="auto">
            <a:xfrm flipH="1">
              <a:off x="1047750" y="3757613"/>
              <a:ext cx="63500" cy="0"/>
            </a:xfrm>
            <a:prstGeom prst="line">
              <a:avLst/>
            </a:prstGeom>
            <a:noFill/>
            <a:ln w="28575" algn="ctr">
              <a:solidFill>
                <a:schemeClr val="tx1"/>
              </a:solidFill>
              <a:round/>
              <a:headEnd/>
              <a:tailEnd/>
            </a:ln>
          </p:spPr>
        </p:cxnSp>
        <p:cxnSp>
          <p:nvCxnSpPr>
            <p:cNvPr id="58410" name="Straight Connector 43"/>
            <p:cNvCxnSpPr>
              <a:cxnSpLocks noChangeShapeType="1"/>
            </p:cNvCxnSpPr>
            <p:nvPr/>
          </p:nvCxnSpPr>
          <p:spPr bwMode="auto">
            <a:xfrm flipH="1">
              <a:off x="1047750" y="4275138"/>
              <a:ext cx="63500" cy="0"/>
            </a:xfrm>
            <a:prstGeom prst="line">
              <a:avLst/>
            </a:prstGeom>
            <a:noFill/>
            <a:ln w="28575" algn="ctr">
              <a:solidFill>
                <a:schemeClr val="tx1"/>
              </a:solidFill>
              <a:round/>
              <a:headEnd/>
              <a:tailEnd/>
            </a:ln>
          </p:spPr>
        </p:cxnSp>
        <p:cxnSp>
          <p:nvCxnSpPr>
            <p:cNvPr id="58411" name="Straight Connector 44"/>
            <p:cNvCxnSpPr>
              <a:cxnSpLocks noChangeShapeType="1"/>
            </p:cNvCxnSpPr>
            <p:nvPr/>
          </p:nvCxnSpPr>
          <p:spPr bwMode="auto">
            <a:xfrm flipH="1">
              <a:off x="1047750" y="4791075"/>
              <a:ext cx="63500" cy="0"/>
            </a:xfrm>
            <a:prstGeom prst="line">
              <a:avLst/>
            </a:prstGeom>
            <a:noFill/>
            <a:ln w="28575" algn="ctr">
              <a:solidFill>
                <a:schemeClr val="tx1"/>
              </a:solidFill>
              <a:round/>
              <a:headEnd/>
              <a:tailEnd/>
            </a:ln>
          </p:spPr>
        </p:cxnSp>
        <p:cxnSp>
          <p:nvCxnSpPr>
            <p:cNvPr id="58412" name="Straight Connector 45"/>
            <p:cNvCxnSpPr>
              <a:cxnSpLocks noChangeShapeType="1"/>
            </p:cNvCxnSpPr>
            <p:nvPr/>
          </p:nvCxnSpPr>
          <p:spPr bwMode="auto">
            <a:xfrm flipH="1">
              <a:off x="1047750" y="5308600"/>
              <a:ext cx="63500" cy="0"/>
            </a:xfrm>
            <a:prstGeom prst="line">
              <a:avLst/>
            </a:prstGeom>
            <a:noFill/>
            <a:ln w="28575" algn="ctr">
              <a:solidFill>
                <a:schemeClr val="tx1"/>
              </a:solidFill>
              <a:round/>
              <a:headEnd/>
              <a:tailEnd/>
            </a:ln>
          </p:spPr>
        </p:cxnSp>
        <p:cxnSp>
          <p:nvCxnSpPr>
            <p:cNvPr id="58413" name="Straight Connector 47"/>
            <p:cNvCxnSpPr>
              <a:cxnSpLocks noChangeShapeType="1"/>
            </p:cNvCxnSpPr>
            <p:nvPr/>
          </p:nvCxnSpPr>
          <p:spPr bwMode="auto">
            <a:xfrm>
              <a:off x="1114425" y="5305425"/>
              <a:ext cx="0" cy="66675"/>
            </a:xfrm>
            <a:prstGeom prst="line">
              <a:avLst/>
            </a:prstGeom>
            <a:noFill/>
            <a:ln w="28575" algn="ctr">
              <a:solidFill>
                <a:schemeClr val="tx1"/>
              </a:solidFill>
              <a:round/>
              <a:headEnd/>
              <a:tailEnd/>
            </a:ln>
          </p:spPr>
        </p:cxnSp>
        <p:cxnSp>
          <p:nvCxnSpPr>
            <p:cNvPr id="58414" name="Straight Connector 48"/>
            <p:cNvCxnSpPr>
              <a:cxnSpLocks noChangeShapeType="1"/>
            </p:cNvCxnSpPr>
            <p:nvPr/>
          </p:nvCxnSpPr>
          <p:spPr bwMode="auto">
            <a:xfrm>
              <a:off x="3095625" y="5305425"/>
              <a:ext cx="0" cy="66675"/>
            </a:xfrm>
            <a:prstGeom prst="line">
              <a:avLst/>
            </a:prstGeom>
            <a:noFill/>
            <a:ln w="28575" algn="ctr">
              <a:solidFill>
                <a:schemeClr val="tx1"/>
              </a:solidFill>
              <a:round/>
              <a:headEnd/>
              <a:tailEnd/>
            </a:ln>
          </p:spPr>
        </p:cxnSp>
        <p:sp>
          <p:nvSpPr>
            <p:cNvPr id="58415" name="TextBox 49"/>
            <p:cNvSpPr txBox="1">
              <a:spLocks noChangeArrowheads="1"/>
            </p:cNvSpPr>
            <p:nvPr/>
          </p:nvSpPr>
          <p:spPr bwMode="auto">
            <a:xfrm>
              <a:off x="1323975" y="2466975"/>
              <a:ext cx="838200" cy="338138"/>
            </a:xfrm>
            <a:prstGeom prst="rect">
              <a:avLst/>
            </a:prstGeom>
            <a:noFill/>
            <a:ln w="9525">
              <a:noFill/>
              <a:miter lim="800000"/>
              <a:headEnd/>
              <a:tailEnd/>
            </a:ln>
          </p:spPr>
          <p:txBody>
            <a:bodyPr>
              <a:spAutoFit/>
            </a:bodyPr>
            <a:lstStyle/>
            <a:p>
              <a:pPr algn="ctr"/>
              <a:r>
                <a:rPr lang="en-US" altLang="en-US" sz="1600">
                  <a:cs typeface="Arial" charset="0"/>
                </a:rPr>
                <a:t>98</a:t>
              </a:r>
            </a:p>
          </p:txBody>
        </p:sp>
        <p:sp>
          <p:nvSpPr>
            <p:cNvPr id="58416" name="TextBox 50"/>
            <p:cNvSpPr txBox="1">
              <a:spLocks noChangeArrowheads="1"/>
            </p:cNvSpPr>
            <p:nvPr/>
          </p:nvSpPr>
          <p:spPr bwMode="auto">
            <a:xfrm>
              <a:off x="2047875" y="2505075"/>
              <a:ext cx="838200" cy="338138"/>
            </a:xfrm>
            <a:prstGeom prst="rect">
              <a:avLst/>
            </a:prstGeom>
            <a:noFill/>
            <a:ln w="9525">
              <a:noFill/>
              <a:miter lim="800000"/>
              <a:headEnd/>
              <a:tailEnd/>
            </a:ln>
          </p:spPr>
          <p:txBody>
            <a:bodyPr>
              <a:spAutoFit/>
            </a:bodyPr>
            <a:lstStyle/>
            <a:p>
              <a:pPr algn="ctr"/>
              <a:r>
                <a:rPr lang="en-US" altLang="en-US" sz="1600">
                  <a:cs typeface="Arial" charset="0"/>
                </a:rPr>
                <a:t>97</a:t>
              </a:r>
            </a:p>
          </p:txBody>
        </p:sp>
        <p:sp>
          <p:nvSpPr>
            <p:cNvPr id="58417" name="TextBox 51"/>
            <p:cNvSpPr txBox="1">
              <a:spLocks noChangeArrowheads="1"/>
            </p:cNvSpPr>
            <p:nvPr/>
          </p:nvSpPr>
          <p:spPr bwMode="auto">
            <a:xfrm>
              <a:off x="533400" y="2543175"/>
              <a:ext cx="542925" cy="338138"/>
            </a:xfrm>
            <a:prstGeom prst="rect">
              <a:avLst/>
            </a:prstGeom>
            <a:noFill/>
            <a:ln w="9525">
              <a:noFill/>
              <a:miter lim="800000"/>
              <a:headEnd/>
              <a:tailEnd/>
            </a:ln>
          </p:spPr>
          <p:txBody>
            <a:bodyPr>
              <a:spAutoFit/>
            </a:bodyPr>
            <a:lstStyle/>
            <a:p>
              <a:pPr algn="r"/>
              <a:r>
                <a:rPr lang="en-US" altLang="en-US" sz="1600" b="0">
                  <a:cs typeface="Arial" charset="0"/>
                </a:rPr>
                <a:t>100</a:t>
              </a:r>
            </a:p>
          </p:txBody>
        </p:sp>
        <p:sp>
          <p:nvSpPr>
            <p:cNvPr id="58418" name="TextBox 52"/>
            <p:cNvSpPr txBox="1">
              <a:spLocks noChangeArrowheads="1"/>
            </p:cNvSpPr>
            <p:nvPr/>
          </p:nvSpPr>
          <p:spPr bwMode="auto">
            <a:xfrm>
              <a:off x="533400" y="3060700"/>
              <a:ext cx="542925" cy="338138"/>
            </a:xfrm>
            <a:prstGeom prst="rect">
              <a:avLst/>
            </a:prstGeom>
            <a:noFill/>
            <a:ln w="9525">
              <a:noFill/>
              <a:miter lim="800000"/>
              <a:headEnd/>
              <a:tailEnd/>
            </a:ln>
          </p:spPr>
          <p:txBody>
            <a:bodyPr>
              <a:spAutoFit/>
            </a:bodyPr>
            <a:lstStyle/>
            <a:p>
              <a:pPr algn="r"/>
              <a:r>
                <a:rPr lang="en-US" altLang="en-US" sz="1600" b="0">
                  <a:cs typeface="Arial" charset="0"/>
                </a:rPr>
                <a:t>90</a:t>
              </a:r>
            </a:p>
          </p:txBody>
        </p:sp>
        <p:sp>
          <p:nvSpPr>
            <p:cNvPr id="58419" name="TextBox 53"/>
            <p:cNvSpPr txBox="1">
              <a:spLocks noChangeArrowheads="1"/>
            </p:cNvSpPr>
            <p:nvPr/>
          </p:nvSpPr>
          <p:spPr bwMode="auto">
            <a:xfrm>
              <a:off x="533400" y="3579813"/>
              <a:ext cx="542925" cy="338137"/>
            </a:xfrm>
            <a:prstGeom prst="rect">
              <a:avLst/>
            </a:prstGeom>
            <a:noFill/>
            <a:ln w="9525">
              <a:noFill/>
              <a:miter lim="800000"/>
              <a:headEnd/>
              <a:tailEnd/>
            </a:ln>
          </p:spPr>
          <p:txBody>
            <a:bodyPr>
              <a:spAutoFit/>
            </a:bodyPr>
            <a:lstStyle/>
            <a:p>
              <a:pPr algn="r"/>
              <a:r>
                <a:rPr lang="en-US" altLang="en-US" sz="1600" b="0">
                  <a:cs typeface="Arial" charset="0"/>
                </a:rPr>
                <a:t>60</a:t>
              </a:r>
            </a:p>
          </p:txBody>
        </p:sp>
        <p:sp>
          <p:nvSpPr>
            <p:cNvPr id="58420" name="TextBox 54"/>
            <p:cNvSpPr txBox="1">
              <a:spLocks noChangeArrowheads="1"/>
            </p:cNvSpPr>
            <p:nvPr/>
          </p:nvSpPr>
          <p:spPr bwMode="auto">
            <a:xfrm>
              <a:off x="533400" y="4097338"/>
              <a:ext cx="542925" cy="338137"/>
            </a:xfrm>
            <a:prstGeom prst="rect">
              <a:avLst/>
            </a:prstGeom>
            <a:noFill/>
            <a:ln w="9525">
              <a:noFill/>
              <a:miter lim="800000"/>
              <a:headEnd/>
              <a:tailEnd/>
            </a:ln>
          </p:spPr>
          <p:txBody>
            <a:bodyPr>
              <a:spAutoFit/>
            </a:bodyPr>
            <a:lstStyle/>
            <a:p>
              <a:pPr algn="r"/>
              <a:r>
                <a:rPr lang="en-US" altLang="en-US" sz="1600" b="0">
                  <a:cs typeface="Arial" charset="0"/>
                </a:rPr>
                <a:t>40</a:t>
              </a:r>
            </a:p>
          </p:txBody>
        </p:sp>
        <p:sp>
          <p:nvSpPr>
            <p:cNvPr id="58421" name="TextBox 55"/>
            <p:cNvSpPr txBox="1">
              <a:spLocks noChangeArrowheads="1"/>
            </p:cNvSpPr>
            <p:nvPr/>
          </p:nvSpPr>
          <p:spPr bwMode="auto">
            <a:xfrm>
              <a:off x="533400" y="4616450"/>
              <a:ext cx="542925" cy="338138"/>
            </a:xfrm>
            <a:prstGeom prst="rect">
              <a:avLst/>
            </a:prstGeom>
            <a:noFill/>
            <a:ln w="9525">
              <a:noFill/>
              <a:miter lim="800000"/>
              <a:headEnd/>
              <a:tailEnd/>
            </a:ln>
          </p:spPr>
          <p:txBody>
            <a:bodyPr>
              <a:spAutoFit/>
            </a:bodyPr>
            <a:lstStyle/>
            <a:p>
              <a:pPr algn="r"/>
              <a:r>
                <a:rPr lang="en-US" altLang="en-US" sz="1600" b="0">
                  <a:cs typeface="Arial" charset="0"/>
                </a:rPr>
                <a:t>20</a:t>
              </a:r>
            </a:p>
          </p:txBody>
        </p:sp>
        <p:sp>
          <p:nvSpPr>
            <p:cNvPr id="58422" name="TextBox 56"/>
            <p:cNvSpPr txBox="1">
              <a:spLocks noChangeArrowheads="1"/>
            </p:cNvSpPr>
            <p:nvPr/>
          </p:nvSpPr>
          <p:spPr bwMode="auto">
            <a:xfrm>
              <a:off x="533400" y="5133975"/>
              <a:ext cx="542925" cy="369888"/>
            </a:xfrm>
            <a:prstGeom prst="rect">
              <a:avLst/>
            </a:prstGeom>
            <a:noFill/>
            <a:ln w="9525">
              <a:noFill/>
              <a:miter lim="800000"/>
              <a:headEnd/>
              <a:tailEnd/>
            </a:ln>
          </p:spPr>
          <p:txBody>
            <a:bodyPr>
              <a:spAutoFit/>
            </a:bodyPr>
            <a:lstStyle/>
            <a:p>
              <a:pPr algn="r"/>
              <a:r>
                <a:rPr lang="en-US" altLang="en-US" b="0">
                  <a:cs typeface="Arial" charset="0"/>
                </a:rPr>
                <a:t>0</a:t>
              </a:r>
            </a:p>
          </p:txBody>
        </p:sp>
        <p:sp>
          <p:nvSpPr>
            <p:cNvPr id="58423" name="TextBox 113"/>
            <p:cNvSpPr txBox="1">
              <a:spLocks noChangeArrowheads="1"/>
            </p:cNvSpPr>
            <p:nvPr/>
          </p:nvSpPr>
          <p:spPr bwMode="auto">
            <a:xfrm>
              <a:off x="3689350" y="2562225"/>
              <a:ext cx="838200" cy="338138"/>
            </a:xfrm>
            <a:prstGeom prst="rect">
              <a:avLst/>
            </a:prstGeom>
            <a:noFill/>
            <a:ln w="9525">
              <a:noFill/>
              <a:miter lim="800000"/>
              <a:headEnd/>
              <a:tailEnd/>
            </a:ln>
          </p:spPr>
          <p:txBody>
            <a:bodyPr>
              <a:spAutoFit/>
            </a:bodyPr>
            <a:lstStyle/>
            <a:p>
              <a:pPr algn="ctr"/>
              <a:r>
                <a:rPr lang="en-US" altLang="en-US" sz="1600">
                  <a:cs typeface="Arial" charset="0"/>
                </a:rPr>
                <a:t>94</a:t>
              </a:r>
            </a:p>
          </p:txBody>
        </p:sp>
        <p:sp>
          <p:nvSpPr>
            <p:cNvPr id="58424" name="TextBox 114"/>
            <p:cNvSpPr txBox="1">
              <a:spLocks noChangeArrowheads="1"/>
            </p:cNvSpPr>
            <p:nvPr/>
          </p:nvSpPr>
          <p:spPr bwMode="auto">
            <a:xfrm>
              <a:off x="4089400" y="2571750"/>
              <a:ext cx="838200" cy="338138"/>
            </a:xfrm>
            <a:prstGeom prst="rect">
              <a:avLst/>
            </a:prstGeom>
            <a:noFill/>
            <a:ln w="9525">
              <a:noFill/>
              <a:miter lim="800000"/>
              <a:headEnd/>
              <a:tailEnd/>
            </a:ln>
          </p:spPr>
          <p:txBody>
            <a:bodyPr>
              <a:spAutoFit/>
            </a:bodyPr>
            <a:lstStyle/>
            <a:p>
              <a:pPr algn="ctr"/>
              <a:r>
                <a:rPr lang="en-US" altLang="en-US" sz="1600">
                  <a:cs typeface="Arial" charset="0"/>
                </a:rPr>
                <a:t>93</a:t>
              </a:r>
            </a:p>
          </p:txBody>
        </p:sp>
        <p:sp>
          <p:nvSpPr>
            <p:cNvPr id="58425" name="TextBox 115"/>
            <p:cNvSpPr txBox="1">
              <a:spLocks noChangeArrowheads="1"/>
            </p:cNvSpPr>
            <p:nvPr/>
          </p:nvSpPr>
          <p:spPr bwMode="auto">
            <a:xfrm>
              <a:off x="4994275" y="2552700"/>
              <a:ext cx="838200" cy="338138"/>
            </a:xfrm>
            <a:prstGeom prst="rect">
              <a:avLst/>
            </a:prstGeom>
            <a:noFill/>
            <a:ln w="9525">
              <a:noFill/>
              <a:miter lim="800000"/>
              <a:headEnd/>
              <a:tailEnd/>
            </a:ln>
          </p:spPr>
          <p:txBody>
            <a:bodyPr>
              <a:spAutoFit/>
            </a:bodyPr>
            <a:lstStyle/>
            <a:p>
              <a:pPr algn="ctr"/>
              <a:r>
                <a:rPr lang="en-US" altLang="en-US" sz="1600">
                  <a:cs typeface="Arial" charset="0"/>
                </a:rPr>
                <a:t>95</a:t>
              </a:r>
            </a:p>
          </p:txBody>
        </p:sp>
        <p:cxnSp>
          <p:nvCxnSpPr>
            <p:cNvPr id="58426" name="Straight Connector 96"/>
            <p:cNvCxnSpPr>
              <a:cxnSpLocks noChangeShapeType="1"/>
            </p:cNvCxnSpPr>
            <p:nvPr/>
          </p:nvCxnSpPr>
          <p:spPr bwMode="auto">
            <a:xfrm flipV="1">
              <a:off x="3744913" y="2717800"/>
              <a:ext cx="0" cy="2603500"/>
            </a:xfrm>
            <a:prstGeom prst="line">
              <a:avLst/>
            </a:prstGeom>
            <a:noFill/>
            <a:ln w="28575" algn="ctr">
              <a:solidFill>
                <a:schemeClr val="tx1"/>
              </a:solidFill>
              <a:round/>
              <a:headEnd/>
              <a:tailEnd/>
            </a:ln>
          </p:spPr>
        </p:cxnSp>
        <p:cxnSp>
          <p:nvCxnSpPr>
            <p:cNvPr id="58427" name="Straight Connector 95"/>
            <p:cNvCxnSpPr>
              <a:cxnSpLocks noChangeShapeType="1"/>
            </p:cNvCxnSpPr>
            <p:nvPr/>
          </p:nvCxnSpPr>
          <p:spPr bwMode="auto">
            <a:xfrm>
              <a:off x="3717925" y="5308600"/>
              <a:ext cx="2282825" cy="0"/>
            </a:xfrm>
            <a:prstGeom prst="line">
              <a:avLst/>
            </a:prstGeom>
            <a:noFill/>
            <a:ln w="28575" algn="ctr">
              <a:solidFill>
                <a:schemeClr val="tx1"/>
              </a:solidFill>
              <a:round/>
              <a:headEnd/>
              <a:tailEnd/>
            </a:ln>
          </p:spPr>
        </p:cxnSp>
        <p:cxnSp>
          <p:nvCxnSpPr>
            <p:cNvPr id="58428" name="Straight Connector 97"/>
            <p:cNvCxnSpPr>
              <a:cxnSpLocks noChangeShapeType="1"/>
            </p:cNvCxnSpPr>
            <p:nvPr/>
          </p:nvCxnSpPr>
          <p:spPr bwMode="auto">
            <a:xfrm flipH="1">
              <a:off x="3676650" y="2724150"/>
              <a:ext cx="63500" cy="0"/>
            </a:xfrm>
            <a:prstGeom prst="line">
              <a:avLst/>
            </a:prstGeom>
            <a:noFill/>
            <a:ln w="28575" algn="ctr">
              <a:solidFill>
                <a:schemeClr val="tx1"/>
              </a:solidFill>
              <a:round/>
              <a:headEnd/>
              <a:tailEnd/>
            </a:ln>
          </p:spPr>
        </p:cxnSp>
        <p:cxnSp>
          <p:nvCxnSpPr>
            <p:cNvPr id="58429" name="Straight Connector 98"/>
            <p:cNvCxnSpPr>
              <a:cxnSpLocks noChangeShapeType="1"/>
            </p:cNvCxnSpPr>
            <p:nvPr/>
          </p:nvCxnSpPr>
          <p:spPr bwMode="auto">
            <a:xfrm flipH="1">
              <a:off x="3676650" y="3241675"/>
              <a:ext cx="63500" cy="0"/>
            </a:xfrm>
            <a:prstGeom prst="line">
              <a:avLst/>
            </a:prstGeom>
            <a:noFill/>
            <a:ln w="28575" algn="ctr">
              <a:solidFill>
                <a:schemeClr val="tx1"/>
              </a:solidFill>
              <a:round/>
              <a:headEnd/>
              <a:tailEnd/>
            </a:ln>
          </p:spPr>
        </p:cxnSp>
        <p:cxnSp>
          <p:nvCxnSpPr>
            <p:cNvPr id="58430" name="Straight Connector 99"/>
            <p:cNvCxnSpPr>
              <a:cxnSpLocks noChangeShapeType="1"/>
            </p:cNvCxnSpPr>
            <p:nvPr/>
          </p:nvCxnSpPr>
          <p:spPr bwMode="auto">
            <a:xfrm flipH="1">
              <a:off x="3676650" y="3757613"/>
              <a:ext cx="63500" cy="0"/>
            </a:xfrm>
            <a:prstGeom prst="line">
              <a:avLst/>
            </a:prstGeom>
            <a:noFill/>
            <a:ln w="28575" algn="ctr">
              <a:solidFill>
                <a:schemeClr val="tx1"/>
              </a:solidFill>
              <a:round/>
              <a:headEnd/>
              <a:tailEnd/>
            </a:ln>
          </p:spPr>
        </p:cxnSp>
        <p:cxnSp>
          <p:nvCxnSpPr>
            <p:cNvPr id="58431" name="Straight Connector 100"/>
            <p:cNvCxnSpPr>
              <a:cxnSpLocks noChangeShapeType="1"/>
            </p:cNvCxnSpPr>
            <p:nvPr/>
          </p:nvCxnSpPr>
          <p:spPr bwMode="auto">
            <a:xfrm flipH="1">
              <a:off x="3676650" y="4275138"/>
              <a:ext cx="63500" cy="0"/>
            </a:xfrm>
            <a:prstGeom prst="line">
              <a:avLst/>
            </a:prstGeom>
            <a:noFill/>
            <a:ln w="28575" algn="ctr">
              <a:solidFill>
                <a:schemeClr val="tx1"/>
              </a:solidFill>
              <a:round/>
              <a:headEnd/>
              <a:tailEnd/>
            </a:ln>
          </p:spPr>
        </p:cxnSp>
        <p:cxnSp>
          <p:nvCxnSpPr>
            <p:cNvPr id="58432" name="Straight Connector 101"/>
            <p:cNvCxnSpPr>
              <a:cxnSpLocks noChangeShapeType="1"/>
            </p:cNvCxnSpPr>
            <p:nvPr/>
          </p:nvCxnSpPr>
          <p:spPr bwMode="auto">
            <a:xfrm flipH="1">
              <a:off x="3676650" y="4791075"/>
              <a:ext cx="63500" cy="0"/>
            </a:xfrm>
            <a:prstGeom prst="line">
              <a:avLst/>
            </a:prstGeom>
            <a:noFill/>
            <a:ln w="28575" algn="ctr">
              <a:solidFill>
                <a:schemeClr val="tx1"/>
              </a:solidFill>
              <a:round/>
              <a:headEnd/>
              <a:tailEnd/>
            </a:ln>
          </p:spPr>
        </p:cxnSp>
        <p:cxnSp>
          <p:nvCxnSpPr>
            <p:cNvPr id="58433" name="Straight Connector 102"/>
            <p:cNvCxnSpPr>
              <a:cxnSpLocks noChangeShapeType="1"/>
            </p:cNvCxnSpPr>
            <p:nvPr/>
          </p:nvCxnSpPr>
          <p:spPr bwMode="auto">
            <a:xfrm flipH="1">
              <a:off x="3676650" y="5308600"/>
              <a:ext cx="63500" cy="0"/>
            </a:xfrm>
            <a:prstGeom prst="line">
              <a:avLst/>
            </a:prstGeom>
            <a:noFill/>
            <a:ln w="28575" algn="ctr">
              <a:solidFill>
                <a:schemeClr val="tx1"/>
              </a:solidFill>
              <a:round/>
              <a:headEnd/>
              <a:tailEnd/>
            </a:ln>
          </p:spPr>
        </p:cxnSp>
        <p:cxnSp>
          <p:nvCxnSpPr>
            <p:cNvPr id="58434" name="Straight Connector 103"/>
            <p:cNvCxnSpPr>
              <a:cxnSpLocks noChangeShapeType="1"/>
            </p:cNvCxnSpPr>
            <p:nvPr/>
          </p:nvCxnSpPr>
          <p:spPr bwMode="auto">
            <a:xfrm>
              <a:off x="3743325" y="5305425"/>
              <a:ext cx="0" cy="66675"/>
            </a:xfrm>
            <a:prstGeom prst="line">
              <a:avLst/>
            </a:prstGeom>
            <a:noFill/>
            <a:ln w="28575" algn="ctr">
              <a:solidFill>
                <a:schemeClr val="tx1"/>
              </a:solidFill>
              <a:round/>
              <a:headEnd/>
              <a:tailEnd/>
            </a:ln>
          </p:spPr>
        </p:cxnSp>
        <p:cxnSp>
          <p:nvCxnSpPr>
            <p:cNvPr id="58435" name="Straight Connector 104"/>
            <p:cNvCxnSpPr>
              <a:cxnSpLocks noChangeShapeType="1"/>
            </p:cNvCxnSpPr>
            <p:nvPr/>
          </p:nvCxnSpPr>
          <p:spPr bwMode="auto">
            <a:xfrm>
              <a:off x="5991225" y="5305425"/>
              <a:ext cx="0" cy="66675"/>
            </a:xfrm>
            <a:prstGeom prst="line">
              <a:avLst/>
            </a:prstGeom>
            <a:noFill/>
            <a:ln w="28575" algn="ctr">
              <a:solidFill>
                <a:schemeClr val="tx1"/>
              </a:solidFill>
              <a:round/>
              <a:headEnd/>
              <a:tailEnd/>
            </a:ln>
          </p:spPr>
        </p:cxnSp>
        <p:cxnSp>
          <p:nvCxnSpPr>
            <p:cNvPr id="58436" name="Straight Connector 116"/>
            <p:cNvCxnSpPr>
              <a:cxnSpLocks noChangeShapeType="1"/>
            </p:cNvCxnSpPr>
            <p:nvPr/>
          </p:nvCxnSpPr>
          <p:spPr bwMode="auto">
            <a:xfrm>
              <a:off x="4867275" y="5305425"/>
              <a:ext cx="0" cy="66675"/>
            </a:xfrm>
            <a:prstGeom prst="line">
              <a:avLst/>
            </a:prstGeom>
            <a:noFill/>
            <a:ln w="28575" algn="ctr">
              <a:solidFill>
                <a:schemeClr val="tx1"/>
              </a:solidFill>
              <a:round/>
              <a:headEnd/>
              <a:tailEnd/>
            </a:ln>
          </p:spPr>
        </p:cxnSp>
        <p:cxnSp>
          <p:nvCxnSpPr>
            <p:cNvPr id="58437" name="Straight Connector 137"/>
            <p:cNvCxnSpPr>
              <a:cxnSpLocks noChangeShapeType="1"/>
            </p:cNvCxnSpPr>
            <p:nvPr/>
          </p:nvCxnSpPr>
          <p:spPr bwMode="auto">
            <a:xfrm flipV="1">
              <a:off x="6573838" y="2717800"/>
              <a:ext cx="0" cy="2603500"/>
            </a:xfrm>
            <a:prstGeom prst="line">
              <a:avLst/>
            </a:prstGeom>
            <a:noFill/>
            <a:ln w="28575" algn="ctr">
              <a:solidFill>
                <a:schemeClr val="tx1"/>
              </a:solidFill>
              <a:round/>
              <a:headEnd/>
              <a:tailEnd/>
            </a:ln>
          </p:spPr>
        </p:cxnSp>
        <p:cxnSp>
          <p:nvCxnSpPr>
            <p:cNvPr id="58438" name="Straight Connector 139"/>
            <p:cNvCxnSpPr>
              <a:cxnSpLocks noChangeShapeType="1"/>
            </p:cNvCxnSpPr>
            <p:nvPr/>
          </p:nvCxnSpPr>
          <p:spPr bwMode="auto">
            <a:xfrm>
              <a:off x="6546850" y="5308600"/>
              <a:ext cx="2282825" cy="0"/>
            </a:xfrm>
            <a:prstGeom prst="line">
              <a:avLst/>
            </a:prstGeom>
            <a:noFill/>
            <a:ln w="28575" algn="ctr">
              <a:solidFill>
                <a:schemeClr val="tx1"/>
              </a:solidFill>
              <a:round/>
              <a:headEnd/>
              <a:tailEnd/>
            </a:ln>
          </p:spPr>
        </p:cxnSp>
        <p:cxnSp>
          <p:nvCxnSpPr>
            <p:cNvPr id="58439" name="Straight Connector 140"/>
            <p:cNvCxnSpPr>
              <a:cxnSpLocks noChangeShapeType="1"/>
            </p:cNvCxnSpPr>
            <p:nvPr/>
          </p:nvCxnSpPr>
          <p:spPr bwMode="auto">
            <a:xfrm flipH="1">
              <a:off x="6505575" y="2724150"/>
              <a:ext cx="63500" cy="0"/>
            </a:xfrm>
            <a:prstGeom prst="line">
              <a:avLst/>
            </a:prstGeom>
            <a:noFill/>
            <a:ln w="28575" algn="ctr">
              <a:solidFill>
                <a:schemeClr val="tx1"/>
              </a:solidFill>
              <a:round/>
              <a:headEnd/>
              <a:tailEnd/>
            </a:ln>
          </p:spPr>
        </p:cxnSp>
        <p:cxnSp>
          <p:nvCxnSpPr>
            <p:cNvPr id="58440" name="Straight Connector 141"/>
            <p:cNvCxnSpPr>
              <a:cxnSpLocks noChangeShapeType="1"/>
            </p:cNvCxnSpPr>
            <p:nvPr/>
          </p:nvCxnSpPr>
          <p:spPr bwMode="auto">
            <a:xfrm flipH="1">
              <a:off x="6505575" y="3241675"/>
              <a:ext cx="63500" cy="0"/>
            </a:xfrm>
            <a:prstGeom prst="line">
              <a:avLst/>
            </a:prstGeom>
            <a:noFill/>
            <a:ln w="28575" algn="ctr">
              <a:solidFill>
                <a:schemeClr val="tx1"/>
              </a:solidFill>
              <a:round/>
              <a:headEnd/>
              <a:tailEnd/>
            </a:ln>
          </p:spPr>
        </p:cxnSp>
        <p:cxnSp>
          <p:nvCxnSpPr>
            <p:cNvPr id="58441" name="Straight Connector 142"/>
            <p:cNvCxnSpPr>
              <a:cxnSpLocks noChangeShapeType="1"/>
            </p:cNvCxnSpPr>
            <p:nvPr/>
          </p:nvCxnSpPr>
          <p:spPr bwMode="auto">
            <a:xfrm flipH="1">
              <a:off x="6505575" y="3757613"/>
              <a:ext cx="63500" cy="0"/>
            </a:xfrm>
            <a:prstGeom prst="line">
              <a:avLst/>
            </a:prstGeom>
            <a:noFill/>
            <a:ln w="28575" algn="ctr">
              <a:solidFill>
                <a:schemeClr val="tx1"/>
              </a:solidFill>
              <a:round/>
              <a:headEnd/>
              <a:tailEnd/>
            </a:ln>
          </p:spPr>
        </p:cxnSp>
        <p:cxnSp>
          <p:nvCxnSpPr>
            <p:cNvPr id="58442" name="Straight Connector 143"/>
            <p:cNvCxnSpPr>
              <a:cxnSpLocks noChangeShapeType="1"/>
            </p:cNvCxnSpPr>
            <p:nvPr/>
          </p:nvCxnSpPr>
          <p:spPr bwMode="auto">
            <a:xfrm flipH="1">
              <a:off x="6505575" y="4275138"/>
              <a:ext cx="63500" cy="0"/>
            </a:xfrm>
            <a:prstGeom prst="line">
              <a:avLst/>
            </a:prstGeom>
            <a:noFill/>
            <a:ln w="28575" algn="ctr">
              <a:solidFill>
                <a:schemeClr val="tx1"/>
              </a:solidFill>
              <a:round/>
              <a:headEnd/>
              <a:tailEnd/>
            </a:ln>
          </p:spPr>
        </p:cxnSp>
        <p:cxnSp>
          <p:nvCxnSpPr>
            <p:cNvPr id="58443" name="Straight Connector 144"/>
            <p:cNvCxnSpPr>
              <a:cxnSpLocks noChangeShapeType="1"/>
            </p:cNvCxnSpPr>
            <p:nvPr/>
          </p:nvCxnSpPr>
          <p:spPr bwMode="auto">
            <a:xfrm flipH="1">
              <a:off x="6505575" y="4791075"/>
              <a:ext cx="63500" cy="0"/>
            </a:xfrm>
            <a:prstGeom prst="line">
              <a:avLst/>
            </a:prstGeom>
            <a:noFill/>
            <a:ln w="28575" algn="ctr">
              <a:solidFill>
                <a:schemeClr val="tx1"/>
              </a:solidFill>
              <a:round/>
              <a:headEnd/>
              <a:tailEnd/>
            </a:ln>
          </p:spPr>
        </p:cxnSp>
        <p:cxnSp>
          <p:nvCxnSpPr>
            <p:cNvPr id="58444" name="Straight Connector 145"/>
            <p:cNvCxnSpPr>
              <a:cxnSpLocks noChangeShapeType="1"/>
            </p:cNvCxnSpPr>
            <p:nvPr/>
          </p:nvCxnSpPr>
          <p:spPr bwMode="auto">
            <a:xfrm flipH="1">
              <a:off x="6505575" y="5308600"/>
              <a:ext cx="63500" cy="0"/>
            </a:xfrm>
            <a:prstGeom prst="line">
              <a:avLst/>
            </a:prstGeom>
            <a:noFill/>
            <a:ln w="28575" algn="ctr">
              <a:solidFill>
                <a:schemeClr val="tx1"/>
              </a:solidFill>
              <a:round/>
              <a:headEnd/>
              <a:tailEnd/>
            </a:ln>
          </p:spPr>
        </p:cxnSp>
        <p:cxnSp>
          <p:nvCxnSpPr>
            <p:cNvPr id="58445" name="Straight Connector 146"/>
            <p:cNvCxnSpPr>
              <a:cxnSpLocks noChangeShapeType="1"/>
            </p:cNvCxnSpPr>
            <p:nvPr/>
          </p:nvCxnSpPr>
          <p:spPr bwMode="auto">
            <a:xfrm>
              <a:off x="6572250" y="5305425"/>
              <a:ext cx="0" cy="66675"/>
            </a:xfrm>
            <a:prstGeom prst="line">
              <a:avLst/>
            </a:prstGeom>
            <a:noFill/>
            <a:ln w="28575" algn="ctr">
              <a:solidFill>
                <a:schemeClr val="tx1"/>
              </a:solidFill>
              <a:round/>
              <a:headEnd/>
              <a:tailEnd/>
            </a:ln>
          </p:spPr>
        </p:cxnSp>
        <p:cxnSp>
          <p:nvCxnSpPr>
            <p:cNvPr id="58446" name="Straight Connector 147"/>
            <p:cNvCxnSpPr>
              <a:cxnSpLocks noChangeShapeType="1"/>
            </p:cNvCxnSpPr>
            <p:nvPr/>
          </p:nvCxnSpPr>
          <p:spPr bwMode="auto">
            <a:xfrm>
              <a:off x="8820150" y="5305425"/>
              <a:ext cx="0" cy="66675"/>
            </a:xfrm>
            <a:prstGeom prst="line">
              <a:avLst/>
            </a:prstGeom>
            <a:noFill/>
            <a:ln w="28575" algn="ctr">
              <a:solidFill>
                <a:schemeClr val="tx1"/>
              </a:solidFill>
              <a:round/>
              <a:headEnd/>
              <a:tailEnd/>
            </a:ln>
          </p:spPr>
        </p:cxnSp>
        <p:cxnSp>
          <p:nvCxnSpPr>
            <p:cNvPr id="58447" name="Straight Connector 154"/>
            <p:cNvCxnSpPr>
              <a:cxnSpLocks noChangeShapeType="1"/>
            </p:cNvCxnSpPr>
            <p:nvPr/>
          </p:nvCxnSpPr>
          <p:spPr bwMode="auto">
            <a:xfrm>
              <a:off x="7696200" y="5305425"/>
              <a:ext cx="0" cy="66675"/>
            </a:xfrm>
            <a:prstGeom prst="line">
              <a:avLst/>
            </a:prstGeom>
            <a:noFill/>
            <a:ln w="28575" algn="ctr">
              <a:solidFill>
                <a:schemeClr val="tx1"/>
              </a:solidFill>
              <a:round/>
              <a:headEnd/>
              <a:tailEnd/>
            </a:ln>
          </p:spPr>
        </p:cxnSp>
        <p:sp>
          <p:nvSpPr>
            <p:cNvPr id="58448" name="TextBox 159"/>
            <p:cNvSpPr txBox="1">
              <a:spLocks noChangeArrowheads="1"/>
            </p:cNvSpPr>
            <p:nvPr/>
          </p:nvSpPr>
          <p:spPr bwMode="auto">
            <a:xfrm>
              <a:off x="6527800" y="2571750"/>
              <a:ext cx="838200" cy="338138"/>
            </a:xfrm>
            <a:prstGeom prst="rect">
              <a:avLst/>
            </a:prstGeom>
            <a:noFill/>
            <a:ln w="9525">
              <a:noFill/>
              <a:miter lim="800000"/>
              <a:headEnd/>
              <a:tailEnd/>
            </a:ln>
          </p:spPr>
          <p:txBody>
            <a:bodyPr>
              <a:spAutoFit/>
            </a:bodyPr>
            <a:lstStyle/>
            <a:p>
              <a:pPr algn="ctr"/>
              <a:r>
                <a:rPr lang="en-US" altLang="en-US" sz="1600">
                  <a:cs typeface="Arial" charset="0"/>
                </a:rPr>
                <a:t>94</a:t>
              </a:r>
            </a:p>
          </p:txBody>
        </p:sp>
        <p:sp>
          <p:nvSpPr>
            <p:cNvPr id="58449" name="TextBox 160"/>
            <p:cNvSpPr txBox="1">
              <a:spLocks noChangeArrowheads="1"/>
            </p:cNvSpPr>
            <p:nvPr/>
          </p:nvSpPr>
          <p:spPr bwMode="auto">
            <a:xfrm>
              <a:off x="6937375" y="2524125"/>
              <a:ext cx="838200" cy="338138"/>
            </a:xfrm>
            <a:prstGeom prst="rect">
              <a:avLst/>
            </a:prstGeom>
            <a:noFill/>
            <a:ln w="9525">
              <a:noFill/>
              <a:miter lim="800000"/>
              <a:headEnd/>
              <a:tailEnd/>
            </a:ln>
          </p:spPr>
          <p:txBody>
            <a:bodyPr>
              <a:spAutoFit/>
            </a:bodyPr>
            <a:lstStyle/>
            <a:p>
              <a:pPr algn="ctr"/>
              <a:r>
                <a:rPr lang="en-US" altLang="en-US" sz="1600">
                  <a:cs typeface="Arial" charset="0"/>
                </a:rPr>
                <a:t>96</a:t>
              </a:r>
            </a:p>
          </p:txBody>
        </p:sp>
        <p:sp>
          <p:nvSpPr>
            <p:cNvPr id="58450" name="TextBox 161"/>
            <p:cNvSpPr txBox="1">
              <a:spLocks noChangeArrowheads="1"/>
            </p:cNvSpPr>
            <p:nvPr/>
          </p:nvSpPr>
          <p:spPr bwMode="auto">
            <a:xfrm>
              <a:off x="7642225" y="2457450"/>
              <a:ext cx="838200" cy="338138"/>
            </a:xfrm>
            <a:prstGeom prst="rect">
              <a:avLst/>
            </a:prstGeom>
            <a:noFill/>
            <a:ln w="9525">
              <a:noFill/>
              <a:miter lim="800000"/>
              <a:headEnd/>
              <a:tailEnd/>
            </a:ln>
          </p:spPr>
          <p:txBody>
            <a:bodyPr>
              <a:spAutoFit/>
            </a:bodyPr>
            <a:lstStyle/>
            <a:p>
              <a:pPr algn="ctr"/>
              <a:r>
                <a:rPr lang="en-US" altLang="en-US" sz="1600">
                  <a:cs typeface="Arial" charset="0"/>
                </a:rPr>
                <a:t>99</a:t>
              </a:r>
            </a:p>
          </p:txBody>
        </p:sp>
        <p:sp>
          <p:nvSpPr>
            <p:cNvPr id="58451" name="TextBox 162"/>
            <p:cNvSpPr txBox="1">
              <a:spLocks noChangeArrowheads="1"/>
            </p:cNvSpPr>
            <p:nvPr/>
          </p:nvSpPr>
          <p:spPr bwMode="auto">
            <a:xfrm>
              <a:off x="8039100" y="2447925"/>
              <a:ext cx="838200" cy="338138"/>
            </a:xfrm>
            <a:prstGeom prst="rect">
              <a:avLst/>
            </a:prstGeom>
            <a:noFill/>
            <a:ln w="9525">
              <a:noFill/>
              <a:miter lim="800000"/>
              <a:headEnd/>
              <a:tailEnd/>
            </a:ln>
          </p:spPr>
          <p:txBody>
            <a:bodyPr>
              <a:spAutoFit/>
            </a:bodyPr>
            <a:lstStyle/>
            <a:p>
              <a:pPr algn="ctr"/>
              <a:r>
                <a:rPr lang="en-US" altLang="en-US" sz="1600">
                  <a:cs typeface="Arial" charset="0"/>
                </a:rPr>
                <a:t>99</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lstStyle/>
          <a:p>
            <a:r>
              <a:rPr lang="el-GR" sz="3200" b="1" dirty="0" smtClean="0"/>
              <a:t>Τι θα έχουμε στο εγγύς μέλλον;</a:t>
            </a:r>
            <a:endParaRPr lang="el-GR" sz="3200" b="1" dirty="0"/>
          </a:p>
        </p:txBody>
      </p:sp>
      <p:sp>
        <p:nvSpPr>
          <p:cNvPr id="4" name="3 - Στρογγυλεμένο ορθογώνιο"/>
          <p:cNvSpPr/>
          <p:nvPr/>
        </p:nvSpPr>
        <p:spPr bwMode="auto">
          <a:xfrm>
            <a:off x="304800" y="1295400"/>
            <a:ext cx="3124200" cy="3200400"/>
          </a:xfrm>
          <a:prstGeom prst="round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Lst>
        </p:spPr>
        <p:txBody>
          <a:bodyPr vert="horz" wrap="square" lIns="90488" tIns="44450" rIns="90488" bIns="44450" numCol="1" rtlCol="0" anchor="t" anchorCtr="0" compatLnSpc="1">
            <a:prstTxWarp prst="textNoShape">
              <a:avLst/>
            </a:prstTxWarp>
          </a:bodyPr>
          <a:lstStyle/>
          <a:p>
            <a:pPr algn="just" eaLnBrk="0" fontAlgn="base" hangingPunct="0">
              <a:spcBef>
                <a:spcPct val="75000"/>
              </a:spcBef>
              <a:spcAft>
                <a:spcPct val="0"/>
              </a:spcAft>
              <a:buClr>
                <a:srgbClr val="FAFD00"/>
              </a:buClr>
              <a:buSzPct val="117000"/>
            </a:pPr>
            <a:r>
              <a:rPr lang="en-US" sz="2800" dirty="0" smtClean="0">
                <a:solidFill>
                  <a:srgbClr val="FFFFFF"/>
                </a:solidFill>
              </a:rPr>
              <a:t>Backbone</a:t>
            </a:r>
            <a:r>
              <a:rPr lang="el-GR" sz="2800" dirty="0" smtClean="0">
                <a:solidFill>
                  <a:srgbClr val="FFFFFF"/>
                </a:solidFill>
              </a:rPr>
              <a:t>:</a:t>
            </a:r>
            <a:endParaRPr lang="en-US" sz="2800" dirty="0" smtClean="0">
              <a:solidFill>
                <a:srgbClr val="FFFFFF"/>
              </a:solidFill>
            </a:endParaRPr>
          </a:p>
          <a:p>
            <a:pPr algn="just" eaLnBrk="0" fontAlgn="base" hangingPunct="0">
              <a:spcBef>
                <a:spcPct val="75000"/>
              </a:spcBef>
              <a:spcAft>
                <a:spcPct val="0"/>
              </a:spcAft>
              <a:buClr>
                <a:srgbClr val="FAFD00"/>
              </a:buClr>
              <a:buSzPct val="117000"/>
            </a:pPr>
            <a:r>
              <a:rPr lang="el-GR" sz="3600" dirty="0" smtClean="0">
                <a:solidFill>
                  <a:srgbClr val="FFFF00"/>
                </a:solidFill>
              </a:rPr>
              <a:t>Αναστολέας </a:t>
            </a:r>
            <a:r>
              <a:rPr lang="el-GR" sz="3600" dirty="0" err="1" smtClean="0">
                <a:solidFill>
                  <a:srgbClr val="FFFF00"/>
                </a:solidFill>
              </a:rPr>
              <a:t>πρωτεάσης</a:t>
            </a:r>
            <a:endParaRPr lang="el-GR" sz="3600" dirty="0">
              <a:solidFill>
                <a:srgbClr val="FFFF00"/>
              </a:solidFill>
            </a:endParaRPr>
          </a:p>
        </p:txBody>
      </p:sp>
      <p:pic>
        <p:nvPicPr>
          <p:cNvPr id="290818" name="Picture 2" descr="http://iv1.lisimg.com/image/1628774/600full-the-three-musketeers-photo.jpg">
            <a:hlinkClick r:id="rId2"/>
          </p:cNvPr>
          <p:cNvPicPr>
            <a:picLocks noChangeAspect="1" noChangeArrowheads="1"/>
          </p:cNvPicPr>
          <p:nvPr/>
        </p:nvPicPr>
        <p:blipFill>
          <a:blip r:embed="rId3" cstate="print"/>
          <a:srcRect/>
          <a:stretch>
            <a:fillRect/>
          </a:stretch>
        </p:blipFill>
        <p:spPr bwMode="auto">
          <a:xfrm>
            <a:off x="3159364" y="1524000"/>
            <a:ext cx="5879862" cy="4114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itle 1"/>
          <p:cNvSpPr>
            <a:spLocks noGrp="1"/>
          </p:cNvSpPr>
          <p:nvPr>
            <p:ph type="title"/>
          </p:nvPr>
        </p:nvSpPr>
        <p:spPr/>
        <p:txBody>
          <a:bodyPr anchor="ctr"/>
          <a:lstStyle/>
          <a:p>
            <a:pPr eaLnBrk="1" hangingPunct="1"/>
            <a:r>
              <a:rPr lang="en-US" altLang="en-US" sz="2800" b="1" dirty="0" smtClean="0"/>
              <a:t>PI Backbone + 2 </a:t>
            </a:r>
            <a:r>
              <a:rPr lang="el-GR" altLang="en-US" sz="2800" b="1" dirty="0" smtClean="0"/>
              <a:t>άλλα</a:t>
            </a:r>
            <a:r>
              <a:rPr lang="en-US" altLang="en-US" sz="2800" b="1" dirty="0" smtClean="0"/>
              <a:t> DAAs</a:t>
            </a:r>
          </a:p>
        </p:txBody>
      </p:sp>
      <p:grpSp>
        <p:nvGrpSpPr>
          <p:cNvPr id="2" name="70 - Ομάδα"/>
          <p:cNvGrpSpPr/>
          <p:nvPr/>
        </p:nvGrpSpPr>
        <p:grpSpPr>
          <a:xfrm>
            <a:off x="701675" y="1700808"/>
            <a:ext cx="7680325" cy="4317405"/>
            <a:chOff x="606425" y="2809875"/>
            <a:chExt cx="7680325" cy="3503613"/>
          </a:xfrm>
        </p:grpSpPr>
        <p:sp>
          <p:nvSpPr>
            <p:cNvPr id="49" name="Rectangle 48"/>
            <p:cNvSpPr/>
            <p:nvPr/>
          </p:nvSpPr>
          <p:spPr bwMode="auto">
            <a:xfrm>
              <a:off x="2476500" y="3257550"/>
              <a:ext cx="390525" cy="2638425"/>
            </a:xfrm>
            <a:prstGeom prst="rect">
              <a:avLst/>
            </a:prstGeom>
            <a:solidFill>
              <a:schemeClr val="tx2"/>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FF00FF"/>
                </a:buClr>
                <a:buFont typeface="Arial" charset="0"/>
                <a:buChar char="•"/>
                <a:defRPr/>
              </a:pPr>
              <a:endParaRPr lang="en-US" dirty="0">
                <a:solidFill>
                  <a:srgbClr val="FFFFFF"/>
                </a:solidFill>
              </a:endParaRPr>
            </a:p>
          </p:txBody>
        </p:sp>
        <p:sp>
          <p:nvSpPr>
            <p:cNvPr id="50" name="Rectangle 49"/>
            <p:cNvSpPr/>
            <p:nvPr/>
          </p:nvSpPr>
          <p:spPr bwMode="auto">
            <a:xfrm>
              <a:off x="3295650" y="3143250"/>
              <a:ext cx="390525" cy="2752725"/>
            </a:xfrm>
            <a:prstGeom prst="rect">
              <a:avLst/>
            </a:prstGeom>
            <a:solidFill>
              <a:schemeClr val="tx2"/>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FF00FF"/>
                </a:buClr>
                <a:buFont typeface="Arial" charset="0"/>
                <a:buChar char="•"/>
                <a:defRPr/>
              </a:pPr>
              <a:endParaRPr lang="en-US" dirty="0">
                <a:solidFill>
                  <a:srgbClr val="FFFFFF"/>
                </a:solidFill>
              </a:endParaRPr>
            </a:p>
          </p:txBody>
        </p:sp>
        <p:sp>
          <p:nvSpPr>
            <p:cNvPr id="48" name="Rectangle 47"/>
            <p:cNvSpPr/>
            <p:nvPr/>
          </p:nvSpPr>
          <p:spPr bwMode="auto">
            <a:xfrm>
              <a:off x="1657350" y="3219450"/>
              <a:ext cx="390525" cy="2676525"/>
            </a:xfrm>
            <a:prstGeom prst="rect">
              <a:avLst/>
            </a:prstGeom>
            <a:solidFill>
              <a:schemeClr val="tx2"/>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FF00FF"/>
                </a:buClr>
                <a:buFont typeface="Arial" charset="0"/>
                <a:buChar char="•"/>
                <a:defRPr/>
              </a:pPr>
              <a:endParaRPr lang="en-US" dirty="0">
                <a:solidFill>
                  <a:srgbClr val="FFFFFF"/>
                </a:solidFill>
              </a:endParaRPr>
            </a:p>
          </p:txBody>
        </p:sp>
        <p:sp>
          <p:nvSpPr>
            <p:cNvPr id="52232" name="TextBox 2"/>
            <p:cNvSpPr txBox="1">
              <a:spLocks noChangeArrowheads="1"/>
            </p:cNvSpPr>
            <p:nvPr/>
          </p:nvSpPr>
          <p:spPr bwMode="auto">
            <a:xfrm>
              <a:off x="698500" y="5538788"/>
              <a:ext cx="557213" cy="276225"/>
            </a:xfrm>
            <a:prstGeom prst="rect">
              <a:avLst/>
            </a:prstGeom>
            <a:noFill/>
            <a:ln w="9525">
              <a:noFill/>
              <a:miter lim="800000"/>
              <a:headEnd/>
              <a:tailEnd/>
            </a:ln>
          </p:spPr>
          <p:txBody>
            <a:bodyPr wrap="none">
              <a:spAutoFit/>
            </a:bodyPr>
            <a:lstStyle/>
            <a:p>
              <a:r>
                <a:rPr lang="en-US" altLang="en-US" sz="1200">
                  <a:solidFill>
                    <a:srgbClr val="FFFFFF"/>
                  </a:solidFill>
                </a:rPr>
                <a:t>n/N =</a:t>
              </a:r>
            </a:p>
          </p:txBody>
        </p:sp>
        <p:sp>
          <p:nvSpPr>
            <p:cNvPr id="52233" name="TextBox 16"/>
            <p:cNvSpPr txBox="1">
              <a:spLocks noChangeArrowheads="1"/>
            </p:cNvSpPr>
            <p:nvPr/>
          </p:nvSpPr>
          <p:spPr bwMode="auto">
            <a:xfrm>
              <a:off x="1612900" y="5424488"/>
              <a:ext cx="482600" cy="461962"/>
            </a:xfrm>
            <a:prstGeom prst="rect">
              <a:avLst/>
            </a:prstGeom>
            <a:noFill/>
            <a:ln w="9525">
              <a:noFill/>
              <a:miter lim="800000"/>
              <a:headEnd/>
              <a:tailEnd/>
            </a:ln>
          </p:spPr>
          <p:txBody>
            <a:bodyPr wrap="none">
              <a:spAutoFit/>
            </a:bodyPr>
            <a:lstStyle/>
            <a:p>
              <a:pPr algn="ctr"/>
              <a:r>
                <a:rPr lang="en-US" altLang="en-US" sz="1200">
                  <a:solidFill>
                    <a:srgbClr val="00003C"/>
                  </a:solidFill>
                </a:rPr>
                <a:t>455/</a:t>
              </a:r>
              <a:br>
                <a:rPr lang="en-US" altLang="en-US" sz="1200">
                  <a:solidFill>
                    <a:srgbClr val="00003C"/>
                  </a:solidFill>
                </a:rPr>
              </a:br>
              <a:r>
                <a:rPr lang="en-US" altLang="en-US" sz="1200">
                  <a:solidFill>
                    <a:srgbClr val="00003C"/>
                  </a:solidFill>
                </a:rPr>
                <a:t>473</a:t>
              </a:r>
            </a:p>
          </p:txBody>
        </p:sp>
        <p:sp>
          <p:nvSpPr>
            <p:cNvPr id="52234" name="TextBox 17"/>
            <p:cNvSpPr txBox="1">
              <a:spLocks noChangeArrowheads="1"/>
            </p:cNvSpPr>
            <p:nvPr/>
          </p:nvSpPr>
          <p:spPr bwMode="auto">
            <a:xfrm>
              <a:off x="2427288" y="5424488"/>
              <a:ext cx="482600" cy="461962"/>
            </a:xfrm>
            <a:prstGeom prst="rect">
              <a:avLst/>
            </a:prstGeom>
            <a:noFill/>
            <a:ln w="9525">
              <a:noFill/>
              <a:miter lim="800000"/>
              <a:headEnd/>
              <a:tailEnd/>
            </a:ln>
          </p:spPr>
          <p:txBody>
            <a:bodyPr wrap="none">
              <a:spAutoFit/>
            </a:bodyPr>
            <a:lstStyle/>
            <a:p>
              <a:pPr algn="ctr"/>
              <a:r>
                <a:rPr lang="en-US" altLang="en-US" sz="1200">
                  <a:solidFill>
                    <a:srgbClr val="00003C"/>
                  </a:solidFill>
                </a:rPr>
                <a:t>307/</a:t>
              </a:r>
              <a:br>
                <a:rPr lang="en-US" altLang="en-US" sz="1200">
                  <a:solidFill>
                    <a:srgbClr val="00003C"/>
                  </a:solidFill>
                </a:rPr>
              </a:br>
              <a:r>
                <a:rPr lang="en-US" altLang="en-US" sz="1200">
                  <a:solidFill>
                    <a:srgbClr val="00003C"/>
                  </a:solidFill>
                </a:rPr>
                <a:t>322</a:t>
              </a:r>
            </a:p>
          </p:txBody>
        </p:sp>
        <p:sp>
          <p:nvSpPr>
            <p:cNvPr id="52235" name="TextBox 18"/>
            <p:cNvSpPr txBox="1">
              <a:spLocks noChangeArrowheads="1"/>
            </p:cNvSpPr>
            <p:nvPr/>
          </p:nvSpPr>
          <p:spPr bwMode="auto">
            <a:xfrm>
              <a:off x="3241675" y="5424488"/>
              <a:ext cx="482600" cy="461962"/>
            </a:xfrm>
            <a:prstGeom prst="rect">
              <a:avLst/>
            </a:prstGeom>
            <a:noFill/>
            <a:ln w="9525">
              <a:noFill/>
              <a:miter lim="800000"/>
              <a:headEnd/>
              <a:tailEnd/>
            </a:ln>
          </p:spPr>
          <p:txBody>
            <a:bodyPr wrap="none">
              <a:spAutoFit/>
            </a:bodyPr>
            <a:lstStyle/>
            <a:p>
              <a:pPr algn="ctr"/>
              <a:r>
                <a:rPr lang="en-US" altLang="en-US" sz="1200">
                  <a:solidFill>
                    <a:srgbClr val="00003C"/>
                  </a:solidFill>
                </a:rPr>
                <a:t>148/</a:t>
              </a:r>
              <a:br>
                <a:rPr lang="en-US" altLang="en-US" sz="1200">
                  <a:solidFill>
                    <a:srgbClr val="00003C"/>
                  </a:solidFill>
                </a:rPr>
              </a:br>
              <a:r>
                <a:rPr lang="en-US" altLang="en-US" sz="1200">
                  <a:solidFill>
                    <a:srgbClr val="00003C"/>
                  </a:solidFill>
                </a:rPr>
                <a:t>151</a:t>
              </a:r>
            </a:p>
          </p:txBody>
        </p:sp>
        <p:cxnSp>
          <p:nvCxnSpPr>
            <p:cNvPr id="52237" name="Straight Connector 21"/>
            <p:cNvCxnSpPr>
              <a:cxnSpLocks noChangeShapeType="1"/>
            </p:cNvCxnSpPr>
            <p:nvPr/>
          </p:nvCxnSpPr>
          <p:spPr bwMode="auto">
            <a:xfrm flipV="1">
              <a:off x="1428750" y="3114675"/>
              <a:ext cx="0" cy="2781300"/>
            </a:xfrm>
            <a:prstGeom prst="line">
              <a:avLst/>
            </a:prstGeom>
            <a:noFill/>
            <a:ln w="28575" algn="ctr">
              <a:solidFill>
                <a:schemeClr val="tx1"/>
              </a:solidFill>
              <a:round/>
              <a:headEnd/>
              <a:tailEnd/>
            </a:ln>
          </p:spPr>
        </p:cxnSp>
        <p:cxnSp>
          <p:nvCxnSpPr>
            <p:cNvPr id="52238" name="Straight Connector 23"/>
            <p:cNvCxnSpPr>
              <a:cxnSpLocks noChangeShapeType="1"/>
            </p:cNvCxnSpPr>
            <p:nvPr/>
          </p:nvCxnSpPr>
          <p:spPr bwMode="auto">
            <a:xfrm flipH="1">
              <a:off x="1362075" y="3124200"/>
              <a:ext cx="66675" cy="0"/>
            </a:xfrm>
            <a:prstGeom prst="line">
              <a:avLst/>
            </a:prstGeom>
            <a:noFill/>
            <a:ln w="28575" algn="ctr">
              <a:solidFill>
                <a:schemeClr val="tx1"/>
              </a:solidFill>
              <a:round/>
              <a:headEnd/>
              <a:tailEnd/>
            </a:ln>
          </p:spPr>
        </p:cxnSp>
        <p:cxnSp>
          <p:nvCxnSpPr>
            <p:cNvPr id="52239" name="Straight Connector 24"/>
            <p:cNvCxnSpPr>
              <a:cxnSpLocks noChangeShapeType="1"/>
            </p:cNvCxnSpPr>
            <p:nvPr/>
          </p:nvCxnSpPr>
          <p:spPr bwMode="auto">
            <a:xfrm flipH="1">
              <a:off x="1362075" y="3679825"/>
              <a:ext cx="66675" cy="0"/>
            </a:xfrm>
            <a:prstGeom prst="line">
              <a:avLst/>
            </a:prstGeom>
            <a:noFill/>
            <a:ln w="28575" algn="ctr">
              <a:solidFill>
                <a:schemeClr val="tx1"/>
              </a:solidFill>
              <a:round/>
              <a:headEnd/>
              <a:tailEnd/>
            </a:ln>
          </p:spPr>
        </p:cxnSp>
        <p:cxnSp>
          <p:nvCxnSpPr>
            <p:cNvPr id="52240" name="Straight Connector 25"/>
            <p:cNvCxnSpPr>
              <a:cxnSpLocks noChangeShapeType="1"/>
            </p:cNvCxnSpPr>
            <p:nvPr/>
          </p:nvCxnSpPr>
          <p:spPr bwMode="auto">
            <a:xfrm flipH="1">
              <a:off x="1362075" y="4237038"/>
              <a:ext cx="66675" cy="0"/>
            </a:xfrm>
            <a:prstGeom prst="line">
              <a:avLst/>
            </a:prstGeom>
            <a:noFill/>
            <a:ln w="28575" algn="ctr">
              <a:solidFill>
                <a:schemeClr val="tx1"/>
              </a:solidFill>
              <a:round/>
              <a:headEnd/>
              <a:tailEnd/>
            </a:ln>
          </p:spPr>
        </p:cxnSp>
        <p:cxnSp>
          <p:nvCxnSpPr>
            <p:cNvPr id="52241" name="Straight Connector 26"/>
            <p:cNvCxnSpPr>
              <a:cxnSpLocks noChangeShapeType="1"/>
            </p:cNvCxnSpPr>
            <p:nvPr/>
          </p:nvCxnSpPr>
          <p:spPr bwMode="auto">
            <a:xfrm flipH="1">
              <a:off x="1362075" y="4792663"/>
              <a:ext cx="66675" cy="0"/>
            </a:xfrm>
            <a:prstGeom prst="line">
              <a:avLst/>
            </a:prstGeom>
            <a:noFill/>
            <a:ln w="28575" algn="ctr">
              <a:solidFill>
                <a:schemeClr val="tx1"/>
              </a:solidFill>
              <a:round/>
              <a:headEnd/>
              <a:tailEnd/>
            </a:ln>
          </p:spPr>
        </p:cxnSp>
        <p:cxnSp>
          <p:nvCxnSpPr>
            <p:cNvPr id="52242" name="Straight Connector 27"/>
            <p:cNvCxnSpPr>
              <a:cxnSpLocks noChangeShapeType="1"/>
            </p:cNvCxnSpPr>
            <p:nvPr/>
          </p:nvCxnSpPr>
          <p:spPr bwMode="auto">
            <a:xfrm flipH="1">
              <a:off x="1362075" y="5349875"/>
              <a:ext cx="66675" cy="0"/>
            </a:xfrm>
            <a:prstGeom prst="line">
              <a:avLst/>
            </a:prstGeom>
            <a:noFill/>
            <a:ln w="28575" algn="ctr">
              <a:solidFill>
                <a:schemeClr val="tx1"/>
              </a:solidFill>
              <a:round/>
              <a:headEnd/>
              <a:tailEnd/>
            </a:ln>
          </p:spPr>
        </p:cxnSp>
        <p:sp>
          <p:nvSpPr>
            <p:cNvPr id="52243" name="TextBox 34"/>
            <p:cNvSpPr txBox="1">
              <a:spLocks noChangeArrowheads="1"/>
            </p:cNvSpPr>
            <p:nvPr/>
          </p:nvSpPr>
          <p:spPr bwMode="auto">
            <a:xfrm>
              <a:off x="714375" y="2943225"/>
              <a:ext cx="685800" cy="369888"/>
            </a:xfrm>
            <a:prstGeom prst="rect">
              <a:avLst/>
            </a:prstGeom>
            <a:noFill/>
            <a:ln w="9525">
              <a:noFill/>
              <a:miter lim="800000"/>
              <a:headEnd/>
              <a:tailEnd/>
            </a:ln>
          </p:spPr>
          <p:txBody>
            <a:bodyPr>
              <a:spAutoFit/>
            </a:bodyPr>
            <a:lstStyle/>
            <a:p>
              <a:pPr algn="r"/>
              <a:r>
                <a:rPr lang="en-US" altLang="en-US">
                  <a:solidFill>
                    <a:srgbClr val="FFFFFF"/>
                  </a:solidFill>
                </a:rPr>
                <a:t>100</a:t>
              </a:r>
            </a:p>
          </p:txBody>
        </p:sp>
        <p:sp>
          <p:nvSpPr>
            <p:cNvPr id="52244" name="TextBox 35"/>
            <p:cNvSpPr txBox="1">
              <a:spLocks noChangeArrowheads="1"/>
            </p:cNvSpPr>
            <p:nvPr/>
          </p:nvSpPr>
          <p:spPr bwMode="auto">
            <a:xfrm>
              <a:off x="714375" y="3498850"/>
              <a:ext cx="685800" cy="369888"/>
            </a:xfrm>
            <a:prstGeom prst="rect">
              <a:avLst/>
            </a:prstGeom>
            <a:noFill/>
            <a:ln w="9525">
              <a:noFill/>
              <a:miter lim="800000"/>
              <a:headEnd/>
              <a:tailEnd/>
            </a:ln>
          </p:spPr>
          <p:txBody>
            <a:bodyPr>
              <a:spAutoFit/>
            </a:bodyPr>
            <a:lstStyle/>
            <a:p>
              <a:pPr algn="r"/>
              <a:r>
                <a:rPr lang="en-US" altLang="en-US">
                  <a:solidFill>
                    <a:srgbClr val="FFFFFF"/>
                  </a:solidFill>
                </a:rPr>
                <a:t>80</a:t>
              </a:r>
            </a:p>
          </p:txBody>
        </p:sp>
        <p:sp>
          <p:nvSpPr>
            <p:cNvPr id="52245" name="TextBox 36"/>
            <p:cNvSpPr txBox="1">
              <a:spLocks noChangeArrowheads="1"/>
            </p:cNvSpPr>
            <p:nvPr/>
          </p:nvSpPr>
          <p:spPr bwMode="auto">
            <a:xfrm>
              <a:off x="714375" y="4056063"/>
              <a:ext cx="685800" cy="368300"/>
            </a:xfrm>
            <a:prstGeom prst="rect">
              <a:avLst/>
            </a:prstGeom>
            <a:noFill/>
            <a:ln w="9525">
              <a:noFill/>
              <a:miter lim="800000"/>
              <a:headEnd/>
              <a:tailEnd/>
            </a:ln>
          </p:spPr>
          <p:txBody>
            <a:bodyPr>
              <a:spAutoFit/>
            </a:bodyPr>
            <a:lstStyle/>
            <a:p>
              <a:pPr algn="r"/>
              <a:r>
                <a:rPr lang="en-US" altLang="en-US">
                  <a:solidFill>
                    <a:srgbClr val="FFFFFF"/>
                  </a:solidFill>
                </a:rPr>
                <a:t>60</a:t>
              </a:r>
            </a:p>
          </p:txBody>
        </p:sp>
        <p:sp>
          <p:nvSpPr>
            <p:cNvPr id="52246" name="TextBox 37"/>
            <p:cNvSpPr txBox="1">
              <a:spLocks noChangeArrowheads="1"/>
            </p:cNvSpPr>
            <p:nvPr/>
          </p:nvSpPr>
          <p:spPr bwMode="auto">
            <a:xfrm>
              <a:off x="714375" y="4611688"/>
              <a:ext cx="685800" cy="369887"/>
            </a:xfrm>
            <a:prstGeom prst="rect">
              <a:avLst/>
            </a:prstGeom>
            <a:noFill/>
            <a:ln w="9525">
              <a:noFill/>
              <a:miter lim="800000"/>
              <a:headEnd/>
              <a:tailEnd/>
            </a:ln>
          </p:spPr>
          <p:txBody>
            <a:bodyPr>
              <a:spAutoFit/>
            </a:bodyPr>
            <a:lstStyle/>
            <a:p>
              <a:pPr algn="r"/>
              <a:r>
                <a:rPr lang="en-US" altLang="en-US">
                  <a:solidFill>
                    <a:srgbClr val="FFFFFF"/>
                  </a:solidFill>
                </a:rPr>
                <a:t>40</a:t>
              </a:r>
            </a:p>
          </p:txBody>
        </p:sp>
        <p:sp>
          <p:nvSpPr>
            <p:cNvPr id="52247" name="TextBox 38"/>
            <p:cNvSpPr txBox="1">
              <a:spLocks noChangeArrowheads="1"/>
            </p:cNvSpPr>
            <p:nvPr/>
          </p:nvSpPr>
          <p:spPr bwMode="auto">
            <a:xfrm>
              <a:off x="714375" y="5168900"/>
              <a:ext cx="685800" cy="368300"/>
            </a:xfrm>
            <a:prstGeom prst="rect">
              <a:avLst/>
            </a:prstGeom>
            <a:noFill/>
            <a:ln w="9525">
              <a:noFill/>
              <a:miter lim="800000"/>
              <a:headEnd/>
              <a:tailEnd/>
            </a:ln>
          </p:spPr>
          <p:txBody>
            <a:bodyPr>
              <a:spAutoFit/>
            </a:bodyPr>
            <a:lstStyle/>
            <a:p>
              <a:pPr algn="r"/>
              <a:r>
                <a:rPr lang="en-US" altLang="en-US">
                  <a:solidFill>
                    <a:srgbClr val="FFFFFF"/>
                  </a:solidFill>
                </a:rPr>
                <a:t>20</a:t>
              </a:r>
            </a:p>
          </p:txBody>
        </p:sp>
        <p:sp>
          <p:nvSpPr>
            <p:cNvPr id="52248" name="TextBox 39"/>
            <p:cNvSpPr txBox="1">
              <a:spLocks noChangeArrowheads="1"/>
            </p:cNvSpPr>
            <p:nvPr/>
          </p:nvSpPr>
          <p:spPr bwMode="auto">
            <a:xfrm>
              <a:off x="714375" y="5724525"/>
              <a:ext cx="685800" cy="369888"/>
            </a:xfrm>
            <a:prstGeom prst="rect">
              <a:avLst/>
            </a:prstGeom>
            <a:noFill/>
            <a:ln w="9525">
              <a:noFill/>
              <a:miter lim="800000"/>
              <a:headEnd/>
              <a:tailEnd/>
            </a:ln>
          </p:spPr>
          <p:txBody>
            <a:bodyPr>
              <a:spAutoFit/>
            </a:bodyPr>
            <a:lstStyle/>
            <a:p>
              <a:pPr algn="r"/>
              <a:r>
                <a:rPr lang="en-US" altLang="en-US">
                  <a:solidFill>
                    <a:srgbClr val="FFFFFF"/>
                  </a:solidFill>
                </a:rPr>
                <a:t>0</a:t>
              </a:r>
            </a:p>
          </p:txBody>
        </p:sp>
        <p:sp>
          <p:nvSpPr>
            <p:cNvPr id="52249" name="TextBox 40"/>
            <p:cNvSpPr txBox="1">
              <a:spLocks noChangeArrowheads="1"/>
            </p:cNvSpPr>
            <p:nvPr/>
          </p:nvSpPr>
          <p:spPr bwMode="auto">
            <a:xfrm rot="-5400000">
              <a:off x="-642144" y="4374357"/>
              <a:ext cx="2865437" cy="368300"/>
            </a:xfrm>
            <a:prstGeom prst="rect">
              <a:avLst/>
            </a:prstGeom>
            <a:noFill/>
            <a:ln w="9525">
              <a:noFill/>
              <a:miter lim="800000"/>
              <a:headEnd/>
              <a:tailEnd/>
            </a:ln>
          </p:spPr>
          <p:txBody>
            <a:bodyPr>
              <a:spAutoFit/>
            </a:bodyPr>
            <a:lstStyle/>
            <a:p>
              <a:pPr algn="ctr"/>
              <a:r>
                <a:rPr lang="en-US" altLang="en-US">
                  <a:solidFill>
                    <a:srgbClr val="FFFFFF"/>
                  </a:solidFill>
                </a:rPr>
                <a:t>SVR12 (%)</a:t>
              </a:r>
            </a:p>
          </p:txBody>
        </p:sp>
        <p:sp>
          <p:nvSpPr>
            <p:cNvPr id="52250" name="TextBox 41"/>
            <p:cNvSpPr txBox="1">
              <a:spLocks noChangeArrowheads="1"/>
            </p:cNvSpPr>
            <p:nvPr/>
          </p:nvSpPr>
          <p:spPr bwMode="auto">
            <a:xfrm>
              <a:off x="1495425" y="2867025"/>
              <a:ext cx="685800" cy="369888"/>
            </a:xfrm>
            <a:prstGeom prst="rect">
              <a:avLst/>
            </a:prstGeom>
            <a:noFill/>
            <a:ln w="9525">
              <a:noFill/>
              <a:miter lim="800000"/>
              <a:headEnd/>
              <a:tailEnd/>
            </a:ln>
          </p:spPr>
          <p:txBody>
            <a:bodyPr>
              <a:spAutoFit/>
            </a:bodyPr>
            <a:lstStyle/>
            <a:p>
              <a:pPr algn="ctr"/>
              <a:r>
                <a:rPr lang="en-US" altLang="en-US">
                  <a:solidFill>
                    <a:srgbClr val="FFFFFF"/>
                  </a:solidFill>
                </a:rPr>
                <a:t>96</a:t>
              </a:r>
            </a:p>
          </p:txBody>
        </p:sp>
        <p:sp>
          <p:nvSpPr>
            <p:cNvPr id="52251" name="TextBox 42"/>
            <p:cNvSpPr txBox="1">
              <a:spLocks noChangeArrowheads="1"/>
            </p:cNvSpPr>
            <p:nvPr/>
          </p:nvSpPr>
          <p:spPr bwMode="auto">
            <a:xfrm>
              <a:off x="2333625" y="2886075"/>
              <a:ext cx="685800" cy="369888"/>
            </a:xfrm>
            <a:prstGeom prst="rect">
              <a:avLst/>
            </a:prstGeom>
            <a:noFill/>
            <a:ln w="9525">
              <a:noFill/>
              <a:miter lim="800000"/>
              <a:headEnd/>
              <a:tailEnd/>
            </a:ln>
          </p:spPr>
          <p:txBody>
            <a:bodyPr>
              <a:spAutoFit/>
            </a:bodyPr>
            <a:lstStyle/>
            <a:p>
              <a:pPr algn="ctr"/>
              <a:r>
                <a:rPr lang="en-US" altLang="en-US">
                  <a:solidFill>
                    <a:srgbClr val="FFFFFF"/>
                  </a:solidFill>
                </a:rPr>
                <a:t>95</a:t>
              </a:r>
            </a:p>
          </p:txBody>
        </p:sp>
        <p:sp>
          <p:nvSpPr>
            <p:cNvPr id="52252" name="TextBox 43"/>
            <p:cNvSpPr txBox="1">
              <a:spLocks noChangeArrowheads="1"/>
            </p:cNvSpPr>
            <p:nvPr/>
          </p:nvSpPr>
          <p:spPr bwMode="auto">
            <a:xfrm>
              <a:off x="3143250" y="2809875"/>
              <a:ext cx="685800" cy="369888"/>
            </a:xfrm>
            <a:prstGeom prst="rect">
              <a:avLst/>
            </a:prstGeom>
            <a:noFill/>
            <a:ln w="9525">
              <a:noFill/>
              <a:miter lim="800000"/>
              <a:headEnd/>
              <a:tailEnd/>
            </a:ln>
          </p:spPr>
          <p:txBody>
            <a:bodyPr>
              <a:spAutoFit/>
            </a:bodyPr>
            <a:lstStyle/>
            <a:p>
              <a:pPr algn="ctr"/>
              <a:r>
                <a:rPr lang="en-US" altLang="en-US">
                  <a:solidFill>
                    <a:srgbClr val="FFFFFF"/>
                  </a:solidFill>
                </a:rPr>
                <a:t>98</a:t>
              </a:r>
            </a:p>
          </p:txBody>
        </p:sp>
        <p:sp>
          <p:nvSpPr>
            <p:cNvPr id="52253" name="TextBox 44"/>
            <p:cNvSpPr txBox="1">
              <a:spLocks noChangeArrowheads="1"/>
            </p:cNvSpPr>
            <p:nvPr/>
          </p:nvSpPr>
          <p:spPr bwMode="auto">
            <a:xfrm>
              <a:off x="1276350" y="5943600"/>
              <a:ext cx="1095375" cy="369888"/>
            </a:xfrm>
            <a:prstGeom prst="rect">
              <a:avLst/>
            </a:prstGeom>
            <a:noFill/>
            <a:ln w="9525">
              <a:noFill/>
              <a:miter lim="800000"/>
              <a:headEnd/>
              <a:tailEnd/>
            </a:ln>
          </p:spPr>
          <p:txBody>
            <a:bodyPr>
              <a:spAutoFit/>
            </a:bodyPr>
            <a:lstStyle/>
            <a:p>
              <a:pPr algn="ctr"/>
              <a:r>
                <a:rPr lang="el-GR" altLang="en-US" dirty="0" smtClean="0">
                  <a:solidFill>
                    <a:srgbClr val="FFFFFF"/>
                  </a:solidFill>
                </a:rPr>
                <a:t>Σύνολο</a:t>
              </a:r>
              <a:endParaRPr lang="en-US" altLang="en-US" dirty="0">
                <a:solidFill>
                  <a:srgbClr val="FFFFFF"/>
                </a:solidFill>
              </a:endParaRPr>
            </a:p>
          </p:txBody>
        </p:sp>
        <p:sp>
          <p:nvSpPr>
            <p:cNvPr id="52254" name="TextBox 45"/>
            <p:cNvSpPr txBox="1">
              <a:spLocks noChangeArrowheads="1"/>
            </p:cNvSpPr>
            <p:nvPr/>
          </p:nvSpPr>
          <p:spPr bwMode="auto">
            <a:xfrm>
              <a:off x="2100263" y="5943600"/>
              <a:ext cx="1095375" cy="369888"/>
            </a:xfrm>
            <a:prstGeom prst="rect">
              <a:avLst/>
            </a:prstGeom>
            <a:noFill/>
            <a:ln w="9525">
              <a:noFill/>
              <a:miter lim="800000"/>
              <a:headEnd/>
              <a:tailEnd/>
            </a:ln>
          </p:spPr>
          <p:txBody>
            <a:bodyPr>
              <a:spAutoFit/>
            </a:bodyPr>
            <a:lstStyle/>
            <a:p>
              <a:pPr algn="ctr"/>
              <a:r>
                <a:rPr lang="en-US" altLang="en-US">
                  <a:solidFill>
                    <a:srgbClr val="FFFFFF"/>
                  </a:solidFill>
                </a:rPr>
                <a:t>GT1a</a:t>
              </a:r>
            </a:p>
          </p:txBody>
        </p:sp>
        <p:sp>
          <p:nvSpPr>
            <p:cNvPr id="52255" name="TextBox 46"/>
            <p:cNvSpPr txBox="1">
              <a:spLocks noChangeArrowheads="1"/>
            </p:cNvSpPr>
            <p:nvPr/>
          </p:nvSpPr>
          <p:spPr bwMode="auto">
            <a:xfrm>
              <a:off x="2924175" y="5943600"/>
              <a:ext cx="1095375" cy="369888"/>
            </a:xfrm>
            <a:prstGeom prst="rect">
              <a:avLst/>
            </a:prstGeom>
            <a:noFill/>
            <a:ln w="9525">
              <a:noFill/>
              <a:miter lim="800000"/>
              <a:headEnd/>
              <a:tailEnd/>
            </a:ln>
          </p:spPr>
          <p:txBody>
            <a:bodyPr>
              <a:spAutoFit/>
            </a:bodyPr>
            <a:lstStyle/>
            <a:p>
              <a:pPr algn="ctr"/>
              <a:r>
                <a:rPr lang="en-US" altLang="en-US">
                  <a:solidFill>
                    <a:srgbClr val="FFFFFF"/>
                  </a:solidFill>
                </a:rPr>
                <a:t>GT1b</a:t>
              </a:r>
            </a:p>
          </p:txBody>
        </p:sp>
        <p:cxnSp>
          <p:nvCxnSpPr>
            <p:cNvPr id="52256" name="Straight Connector 19"/>
            <p:cNvCxnSpPr>
              <a:cxnSpLocks noChangeShapeType="1"/>
            </p:cNvCxnSpPr>
            <p:nvPr/>
          </p:nvCxnSpPr>
          <p:spPr bwMode="auto">
            <a:xfrm>
              <a:off x="1419225" y="5905500"/>
              <a:ext cx="2476500" cy="0"/>
            </a:xfrm>
            <a:prstGeom prst="line">
              <a:avLst/>
            </a:prstGeom>
            <a:noFill/>
            <a:ln w="28575" algn="ctr">
              <a:solidFill>
                <a:schemeClr val="tx1"/>
              </a:solidFill>
              <a:round/>
              <a:headEnd/>
              <a:tailEnd/>
            </a:ln>
          </p:spPr>
        </p:cxnSp>
        <p:cxnSp>
          <p:nvCxnSpPr>
            <p:cNvPr id="52257" name="Straight Connector 28"/>
            <p:cNvCxnSpPr>
              <a:cxnSpLocks noChangeShapeType="1"/>
            </p:cNvCxnSpPr>
            <p:nvPr/>
          </p:nvCxnSpPr>
          <p:spPr bwMode="auto">
            <a:xfrm flipH="1">
              <a:off x="1362075" y="5905500"/>
              <a:ext cx="66675" cy="0"/>
            </a:xfrm>
            <a:prstGeom prst="line">
              <a:avLst/>
            </a:prstGeom>
            <a:noFill/>
            <a:ln w="28575" algn="ctr">
              <a:solidFill>
                <a:schemeClr val="tx1"/>
              </a:solidFill>
              <a:round/>
              <a:headEnd/>
              <a:tailEnd/>
            </a:ln>
          </p:spPr>
        </p:cxnSp>
        <p:cxnSp>
          <p:nvCxnSpPr>
            <p:cNvPr id="52258" name="Straight Connector 30"/>
            <p:cNvCxnSpPr>
              <a:cxnSpLocks noChangeShapeType="1"/>
            </p:cNvCxnSpPr>
            <p:nvPr/>
          </p:nvCxnSpPr>
          <p:spPr bwMode="auto">
            <a:xfrm>
              <a:off x="1428750" y="5905500"/>
              <a:ext cx="0" cy="63500"/>
            </a:xfrm>
            <a:prstGeom prst="line">
              <a:avLst/>
            </a:prstGeom>
            <a:noFill/>
            <a:ln w="28575" algn="ctr">
              <a:solidFill>
                <a:schemeClr val="tx1"/>
              </a:solidFill>
              <a:round/>
              <a:headEnd/>
              <a:tailEnd/>
            </a:ln>
          </p:spPr>
        </p:cxnSp>
        <p:cxnSp>
          <p:nvCxnSpPr>
            <p:cNvPr id="52259" name="Straight Connector 31"/>
            <p:cNvCxnSpPr>
              <a:cxnSpLocks noChangeShapeType="1"/>
            </p:cNvCxnSpPr>
            <p:nvPr/>
          </p:nvCxnSpPr>
          <p:spPr bwMode="auto">
            <a:xfrm>
              <a:off x="2247900" y="5905500"/>
              <a:ext cx="0" cy="63500"/>
            </a:xfrm>
            <a:prstGeom prst="line">
              <a:avLst/>
            </a:prstGeom>
            <a:noFill/>
            <a:ln w="28575" algn="ctr">
              <a:solidFill>
                <a:schemeClr val="tx1"/>
              </a:solidFill>
              <a:round/>
              <a:headEnd/>
              <a:tailEnd/>
            </a:ln>
          </p:spPr>
        </p:cxnSp>
        <p:cxnSp>
          <p:nvCxnSpPr>
            <p:cNvPr id="52260" name="Straight Connector 32"/>
            <p:cNvCxnSpPr>
              <a:cxnSpLocks noChangeShapeType="1"/>
            </p:cNvCxnSpPr>
            <p:nvPr/>
          </p:nvCxnSpPr>
          <p:spPr bwMode="auto">
            <a:xfrm>
              <a:off x="3067050" y="5905500"/>
              <a:ext cx="0" cy="63500"/>
            </a:xfrm>
            <a:prstGeom prst="line">
              <a:avLst/>
            </a:prstGeom>
            <a:noFill/>
            <a:ln w="28575" algn="ctr">
              <a:solidFill>
                <a:schemeClr val="tx1"/>
              </a:solidFill>
              <a:round/>
              <a:headEnd/>
              <a:tailEnd/>
            </a:ln>
          </p:spPr>
        </p:cxnSp>
        <p:cxnSp>
          <p:nvCxnSpPr>
            <p:cNvPr id="52261" name="Straight Connector 33"/>
            <p:cNvCxnSpPr>
              <a:cxnSpLocks noChangeShapeType="1"/>
            </p:cNvCxnSpPr>
            <p:nvPr/>
          </p:nvCxnSpPr>
          <p:spPr bwMode="auto">
            <a:xfrm>
              <a:off x="3886200" y="5905500"/>
              <a:ext cx="0" cy="63500"/>
            </a:xfrm>
            <a:prstGeom prst="line">
              <a:avLst/>
            </a:prstGeom>
            <a:noFill/>
            <a:ln w="28575" algn="ctr">
              <a:solidFill>
                <a:schemeClr val="tx1"/>
              </a:solidFill>
              <a:round/>
              <a:headEnd/>
              <a:tailEnd/>
            </a:ln>
          </p:spPr>
        </p:cxnSp>
        <p:sp>
          <p:nvSpPr>
            <p:cNvPr id="52" name="Rectangle 51"/>
            <p:cNvSpPr/>
            <p:nvPr/>
          </p:nvSpPr>
          <p:spPr bwMode="auto">
            <a:xfrm>
              <a:off x="6743700" y="3219450"/>
              <a:ext cx="390525" cy="2667000"/>
            </a:xfrm>
            <a:prstGeom prst="rect">
              <a:avLst/>
            </a:prstGeom>
            <a:solidFill>
              <a:schemeClr val="tx2"/>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FF00FF"/>
                </a:buClr>
                <a:buFont typeface="Arial" charset="0"/>
                <a:buChar char="•"/>
                <a:defRPr/>
              </a:pPr>
              <a:endParaRPr lang="en-US" dirty="0">
                <a:solidFill>
                  <a:srgbClr val="FFFFFF"/>
                </a:solidFill>
              </a:endParaRPr>
            </a:p>
          </p:txBody>
        </p:sp>
        <p:sp>
          <p:nvSpPr>
            <p:cNvPr id="53" name="Rectangle 52"/>
            <p:cNvSpPr/>
            <p:nvPr/>
          </p:nvSpPr>
          <p:spPr bwMode="auto">
            <a:xfrm>
              <a:off x="7562850" y="3181350"/>
              <a:ext cx="390525" cy="2705100"/>
            </a:xfrm>
            <a:prstGeom prst="rect">
              <a:avLst/>
            </a:prstGeom>
            <a:solidFill>
              <a:schemeClr val="tx2"/>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FF00FF"/>
                </a:buClr>
                <a:buFont typeface="Arial" charset="0"/>
                <a:buChar char="•"/>
                <a:defRPr/>
              </a:pPr>
              <a:endParaRPr lang="en-US" dirty="0">
                <a:solidFill>
                  <a:srgbClr val="FFFFFF"/>
                </a:solidFill>
              </a:endParaRPr>
            </a:p>
          </p:txBody>
        </p:sp>
        <p:sp>
          <p:nvSpPr>
            <p:cNvPr id="54" name="Rectangle 53"/>
            <p:cNvSpPr/>
            <p:nvPr/>
          </p:nvSpPr>
          <p:spPr bwMode="auto">
            <a:xfrm>
              <a:off x="5924550" y="3209925"/>
              <a:ext cx="390525" cy="2676525"/>
            </a:xfrm>
            <a:prstGeom prst="rect">
              <a:avLst/>
            </a:prstGeom>
            <a:solidFill>
              <a:schemeClr val="tx2"/>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FF00FF"/>
                </a:buClr>
                <a:buFont typeface="Arial" charset="0"/>
                <a:buChar char="•"/>
                <a:defRPr/>
              </a:pPr>
              <a:endParaRPr lang="en-US" dirty="0">
                <a:solidFill>
                  <a:srgbClr val="FFFFFF"/>
                </a:solidFill>
              </a:endParaRPr>
            </a:p>
          </p:txBody>
        </p:sp>
        <p:sp>
          <p:nvSpPr>
            <p:cNvPr id="52265" name="TextBox 2"/>
            <p:cNvSpPr txBox="1">
              <a:spLocks noChangeArrowheads="1"/>
            </p:cNvSpPr>
            <p:nvPr/>
          </p:nvSpPr>
          <p:spPr bwMode="auto">
            <a:xfrm>
              <a:off x="4965700" y="5529263"/>
              <a:ext cx="557213" cy="276225"/>
            </a:xfrm>
            <a:prstGeom prst="rect">
              <a:avLst/>
            </a:prstGeom>
            <a:noFill/>
            <a:ln w="9525">
              <a:noFill/>
              <a:miter lim="800000"/>
              <a:headEnd/>
              <a:tailEnd/>
            </a:ln>
          </p:spPr>
          <p:txBody>
            <a:bodyPr wrap="none">
              <a:spAutoFit/>
            </a:bodyPr>
            <a:lstStyle/>
            <a:p>
              <a:r>
                <a:rPr lang="en-US" altLang="en-US" sz="1200">
                  <a:solidFill>
                    <a:srgbClr val="FFFFFF"/>
                  </a:solidFill>
                </a:rPr>
                <a:t>n/N =</a:t>
              </a:r>
            </a:p>
          </p:txBody>
        </p:sp>
        <p:sp>
          <p:nvSpPr>
            <p:cNvPr id="52266" name="TextBox 16"/>
            <p:cNvSpPr txBox="1">
              <a:spLocks noChangeArrowheads="1"/>
            </p:cNvSpPr>
            <p:nvPr/>
          </p:nvSpPr>
          <p:spPr bwMode="auto">
            <a:xfrm>
              <a:off x="5880100" y="5414963"/>
              <a:ext cx="482600" cy="461962"/>
            </a:xfrm>
            <a:prstGeom prst="rect">
              <a:avLst/>
            </a:prstGeom>
            <a:noFill/>
            <a:ln w="9525">
              <a:noFill/>
              <a:miter lim="800000"/>
              <a:headEnd/>
              <a:tailEnd/>
            </a:ln>
          </p:spPr>
          <p:txBody>
            <a:bodyPr wrap="none">
              <a:spAutoFit/>
            </a:bodyPr>
            <a:lstStyle/>
            <a:p>
              <a:pPr algn="ctr"/>
              <a:r>
                <a:rPr lang="en-US" altLang="en-US" sz="1200">
                  <a:solidFill>
                    <a:srgbClr val="00003C"/>
                  </a:solidFill>
                </a:rPr>
                <a:t>286/</a:t>
              </a:r>
              <a:br>
                <a:rPr lang="en-US" altLang="en-US" sz="1200">
                  <a:solidFill>
                    <a:srgbClr val="00003C"/>
                  </a:solidFill>
                </a:rPr>
              </a:br>
              <a:r>
                <a:rPr lang="en-US" altLang="en-US" sz="1200">
                  <a:solidFill>
                    <a:srgbClr val="00003C"/>
                  </a:solidFill>
                </a:rPr>
                <a:t>297</a:t>
              </a:r>
            </a:p>
          </p:txBody>
        </p:sp>
        <p:sp>
          <p:nvSpPr>
            <p:cNvPr id="52267" name="TextBox 17"/>
            <p:cNvSpPr txBox="1">
              <a:spLocks noChangeArrowheads="1"/>
            </p:cNvSpPr>
            <p:nvPr/>
          </p:nvSpPr>
          <p:spPr bwMode="auto">
            <a:xfrm>
              <a:off x="6694488" y="5414963"/>
              <a:ext cx="482600" cy="461962"/>
            </a:xfrm>
            <a:prstGeom prst="rect">
              <a:avLst/>
            </a:prstGeom>
            <a:noFill/>
            <a:ln w="9525">
              <a:noFill/>
              <a:miter lim="800000"/>
              <a:headEnd/>
              <a:tailEnd/>
            </a:ln>
          </p:spPr>
          <p:txBody>
            <a:bodyPr wrap="none">
              <a:spAutoFit/>
            </a:bodyPr>
            <a:lstStyle/>
            <a:p>
              <a:pPr algn="ctr"/>
              <a:r>
                <a:rPr lang="en-US" altLang="en-US" sz="1200">
                  <a:solidFill>
                    <a:srgbClr val="00003C"/>
                  </a:solidFill>
                </a:rPr>
                <a:t>166/</a:t>
              </a:r>
              <a:br>
                <a:rPr lang="en-US" altLang="en-US" sz="1200">
                  <a:solidFill>
                    <a:srgbClr val="00003C"/>
                  </a:solidFill>
                </a:rPr>
              </a:br>
              <a:r>
                <a:rPr lang="en-US" altLang="en-US" sz="1200">
                  <a:solidFill>
                    <a:srgbClr val="00003C"/>
                  </a:solidFill>
                </a:rPr>
                <a:t>173</a:t>
              </a:r>
            </a:p>
          </p:txBody>
        </p:sp>
        <p:sp>
          <p:nvSpPr>
            <p:cNvPr id="52268" name="TextBox 18"/>
            <p:cNvSpPr txBox="1">
              <a:spLocks noChangeArrowheads="1"/>
            </p:cNvSpPr>
            <p:nvPr/>
          </p:nvSpPr>
          <p:spPr bwMode="auto">
            <a:xfrm>
              <a:off x="7515225" y="5414963"/>
              <a:ext cx="471488" cy="461962"/>
            </a:xfrm>
            <a:prstGeom prst="rect">
              <a:avLst/>
            </a:prstGeom>
            <a:noFill/>
            <a:ln w="9525">
              <a:noFill/>
              <a:miter lim="800000"/>
              <a:headEnd/>
              <a:tailEnd/>
            </a:ln>
          </p:spPr>
          <p:txBody>
            <a:bodyPr wrap="none">
              <a:spAutoFit/>
            </a:bodyPr>
            <a:lstStyle/>
            <a:p>
              <a:pPr algn="ctr"/>
              <a:r>
                <a:rPr lang="en-US" altLang="en-US" sz="1200">
                  <a:solidFill>
                    <a:srgbClr val="00003C"/>
                  </a:solidFill>
                </a:rPr>
                <a:t>119/</a:t>
              </a:r>
              <a:br>
                <a:rPr lang="en-US" altLang="en-US" sz="1200">
                  <a:solidFill>
                    <a:srgbClr val="00003C"/>
                  </a:solidFill>
                </a:rPr>
              </a:br>
              <a:r>
                <a:rPr lang="en-US" altLang="en-US" sz="1200">
                  <a:solidFill>
                    <a:srgbClr val="00003C"/>
                  </a:solidFill>
                </a:rPr>
                <a:t>123</a:t>
              </a:r>
            </a:p>
          </p:txBody>
        </p:sp>
        <p:cxnSp>
          <p:nvCxnSpPr>
            <p:cNvPr id="52269" name="Straight Connector 58"/>
            <p:cNvCxnSpPr>
              <a:cxnSpLocks noChangeShapeType="1"/>
            </p:cNvCxnSpPr>
            <p:nvPr/>
          </p:nvCxnSpPr>
          <p:spPr bwMode="auto">
            <a:xfrm flipV="1">
              <a:off x="5695950" y="3105150"/>
              <a:ext cx="0" cy="2781300"/>
            </a:xfrm>
            <a:prstGeom prst="line">
              <a:avLst/>
            </a:prstGeom>
            <a:noFill/>
            <a:ln w="28575" algn="ctr">
              <a:solidFill>
                <a:schemeClr val="tx1"/>
              </a:solidFill>
              <a:round/>
              <a:headEnd/>
              <a:tailEnd/>
            </a:ln>
          </p:spPr>
        </p:cxnSp>
        <p:cxnSp>
          <p:nvCxnSpPr>
            <p:cNvPr id="52270" name="Straight Connector 59"/>
            <p:cNvCxnSpPr>
              <a:cxnSpLocks noChangeShapeType="1"/>
            </p:cNvCxnSpPr>
            <p:nvPr/>
          </p:nvCxnSpPr>
          <p:spPr bwMode="auto">
            <a:xfrm flipH="1">
              <a:off x="5629275" y="3114675"/>
              <a:ext cx="66675" cy="0"/>
            </a:xfrm>
            <a:prstGeom prst="line">
              <a:avLst/>
            </a:prstGeom>
            <a:noFill/>
            <a:ln w="28575" algn="ctr">
              <a:solidFill>
                <a:schemeClr val="tx1"/>
              </a:solidFill>
              <a:round/>
              <a:headEnd/>
              <a:tailEnd/>
            </a:ln>
          </p:spPr>
        </p:cxnSp>
        <p:cxnSp>
          <p:nvCxnSpPr>
            <p:cNvPr id="52271" name="Straight Connector 60"/>
            <p:cNvCxnSpPr>
              <a:cxnSpLocks noChangeShapeType="1"/>
            </p:cNvCxnSpPr>
            <p:nvPr/>
          </p:nvCxnSpPr>
          <p:spPr bwMode="auto">
            <a:xfrm flipH="1">
              <a:off x="5629275" y="3670300"/>
              <a:ext cx="66675" cy="0"/>
            </a:xfrm>
            <a:prstGeom prst="line">
              <a:avLst/>
            </a:prstGeom>
            <a:noFill/>
            <a:ln w="28575" algn="ctr">
              <a:solidFill>
                <a:schemeClr val="tx1"/>
              </a:solidFill>
              <a:round/>
              <a:headEnd/>
              <a:tailEnd/>
            </a:ln>
          </p:spPr>
        </p:cxnSp>
        <p:cxnSp>
          <p:nvCxnSpPr>
            <p:cNvPr id="52272" name="Straight Connector 61"/>
            <p:cNvCxnSpPr>
              <a:cxnSpLocks noChangeShapeType="1"/>
            </p:cNvCxnSpPr>
            <p:nvPr/>
          </p:nvCxnSpPr>
          <p:spPr bwMode="auto">
            <a:xfrm flipH="1">
              <a:off x="5629275" y="4227513"/>
              <a:ext cx="66675" cy="0"/>
            </a:xfrm>
            <a:prstGeom prst="line">
              <a:avLst/>
            </a:prstGeom>
            <a:noFill/>
            <a:ln w="28575" algn="ctr">
              <a:solidFill>
                <a:schemeClr val="tx1"/>
              </a:solidFill>
              <a:round/>
              <a:headEnd/>
              <a:tailEnd/>
            </a:ln>
          </p:spPr>
        </p:cxnSp>
        <p:cxnSp>
          <p:nvCxnSpPr>
            <p:cNvPr id="52273" name="Straight Connector 62"/>
            <p:cNvCxnSpPr>
              <a:cxnSpLocks noChangeShapeType="1"/>
            </p:cNvCxnSpPr>
            <p:nvPr/>
          </p:nvCxnSpPr>
          <p:spPr bwMode="auto">
            <a:xfrm flipH="1">
              <a:off x="5629275" y="4783138"/>
              <a:ext cx="66675" cy="0"/>
            </a:xfrm>
            <a:prstGeom prst="line">
              <a:avLst/>
            </a:prstGeom>
            <a:noFill/>
            <a:ln w="28575" algn="ctr">
              <a:solidFill>
                <a:schemeClr val="tx1"/>
              </a:solidFill>
              <a:round/>
              <a:headEnd/>
              <a:tailEnd/>
            </a:ln>
          </p:spPr>
        </p:cxnSp>
        <p:cxnSp>
          <p:nvCxnSpPr>
            <p:cNvPr id="52274" name="Straight Connector 63"/>
            <p:cNvCxnSpPr>
              <a:cxnSpLocks noChangeShapeType="1"/>
            </p:cNvCxnSpPr>
            <p:nvPr/>
          </p:nvCxnSpPr>
          <p:spPr bwMode="auto">
            <a:xfrm flipH="1">
              <a:off x="5629275" y="5340350"/>
              <a:ext cx="66675" cy="0"/>
            </a:xfrm>
            <a:prstGeom prst="line">
              <a:avLst/>
            </a:prstGeom>
            <a:noFill/>
            <a:ln w="28575" algn="ctr">
              <a:solidFill>
                <a:schemeClr val="tx1"/>
              </a:solidFill>
              <a:round/>
              <a:headEnd/>
              <a:tailEnd/>
            </a:ln>
          </p:spPr>
        </p:cxnSp>
        <p:sp>
          <p:nvSpPr>
            <p:cNvPr id="52275" name="TextBox 64"/>
            <p:cNvSpPr txBox="1">
              <a:spLocks noChangeArrowheads="1"/>
            </p:cNvSpPr>
            <p:nvPr/>
          </p:nvSpPr>
          <p:spPr bwMode="auto">
            <a:xfrm>
              <a:off x="4981575" y="2933700"/>
              <a:ext cx="685800" cy="369888"/>
            </a:xfrm>
            <a:prstGeom prst="rect">
              <a:avLst/>
            </a:prstGeom>
            <a:noFill/>
            <a:ln w="9525">
              <a:noFill/>
              <a:miter lim="800000"/>
              <a:headEnd/>
              <a:tailEnd/>
            </a:ln>
          </p:spPr>
          <p:txBody>
            <a:bodyPr>
              <a:spAutoFit/>
            </a:bodyPr>
            <a:lstStyle/>
            <a:p>
              <a:pPr algn="r"/>
              <a:r>
                <a:rPr lang="en-US" altLang="en-US">
                  <a:solidFill>
                    <a:srgbClr val="FFFFFF"/>
                  </a:solidFill>
                </a:rPr>
                <a:t>100</a:t>
              </a:r>
            </a:p>
          </p:txBody>
        </p:sp>
        <p:sp>
          <p:nvSpPr>
            <p:cNvPr id="52276" name="TextBox 65"/>
            <p:cNvSpPr txBox="1">
              <a:spLocks noChangeArrowheads="1"/>
            </p:cNvSpPr>
            <p:nvPr/>
          </p:nvSpPr>
          <p:spPr bwMode="auto">
            <a:xfrm>
              <a:off x="4981575" y="3489325"/>
              <a:ext cx="685800" cy="369888"/>
            </a:xfrm>
            <a:prstGeom prst="rect">
              <a:avLst/>
            </a:prstGeom>
            <a:noFill/>
            <a:ln w="9525">
              <a:noFill/>
              <a:miter lim="800000"/>
              <a:headEnd/>
              <a:tailEnd/>
            </a:ln>
          </p:spPr>
          <p:txBody>
            <a:bodyPr>
              <a:spAutoFit/>
            </a:bodyPr>
            <a:lstStyle/>
            <a:p>
              <a:pPr algn="r"/>
              <a:r>
                <a:rPr lang="en-US" altLang="en-US">
                  <a:solidFill>
                    <a:srgbClr val="FFFFFF"/>
                  </a:solidFill>
                </a:rPr>
                <a:t>80</a:t>
              </a:r>
            </a:p>
          </p:txBody>
        </p:sp>
        <p:sp>
          <p:nvSpPr>
            <p:cNvPr id="52277" name="TextBox 66"/>
            <p:cNvSpPr txBox="1">
              <a:spLocks noChangeArrowheads="1"/>
            </p:cNvSpPr>
            <p:nvPr/>
          </p:nvSpPr>
          <p:spPr bwMode="auto">
            <a:xfrm>
              <a:off x="4981575" y="4046538"/>
              <a:ext cx="685800" cy="368300"/>
            </a:xfrm>
            <a:prstGeom prst="rect">
              <a:avLst/>
            </a:prstGeom>
            <a:noFill/>
            <a:ln w="9525">
              <a:noFill/>
              <a:miter lim="800000"/>
              <a:headEnd/>
              <a:tailEnd/>
            </a:ln>
          </p:spPr>
          <p:txBody>
            <a:bodyPr>
              <a:spAutoFit/>
            </a:bodyPr>
            <a:lstStyle/>
            <a:p>
              <a:pPr algn="r"/>
              <a:r>
                <a:rPr lang="en-US" altLang="en-US">
                  <a:solidFill>
                    <a:srgbClr val="FFFFFF"/>
                  </a:solidFill>
                </a:rPr>
                <a:t>60</a:t>
              </a:r>
            </a:p>
          </p:txBody>
        </p:sp>
        <p:sp>
          <p:nvSpPr>
            <p:cNvPr id="52278" name="TextBox 67"/>
            <p:cNvSpPr txBox="1">
              <a:spLocks noChangeArrowheads="1"/>
            </p:cNvSpPr>
            <p:nvPr/>
          </p:nvSpPr>
          <p:spPr bwMode="auto">
            <a:xfrm>
              <a:off x="4981575" y="4602163"/>
              <a:ext cx="685800" cy="369887"/>
            </a:xfrm>
            <a:prstGeom prst="rect">
              <a:avLst/>
            </a:prstGeom>
            <a:noFill/>
            <a:ln w="9525">
              <a:noFill/>
              <a:miter lim="800000"/>
              <a:headEnd/>
              <a:tailEnd/>
            </a:ln>
          </p:spPr>
          <p:txBody>
            <a:bodyPr>
              <a:spAutoFit/>
            </a:bodyPr>
            <a:lstStyle/>
            <a:p>
              <a:pPr algn="r"/>
              <a:r>
                <a:rPr lang="en-US" altLang="en-US">
                  <a:solidFill>
                    <a:srgbClr val="FFFFFF"/>
                  </a:solidFill>
                </a:rPr>
                <a:t>40</a:t>
              </a:r>
            </a:p>
          </p:txBody>
        </p:sp>
        <p:sp>
          <p:nvSpPr>
            <p:cNvPr id="52279" name="TextBox 68"/>
            <p:cNvSpPr txBox="1">
              <a:spLocks noChangeArrowheads="1"/>
            </p:cNvSpPr>
            <p:nvPr/>
          </p:nvSpPr>
          <p:spPr bwMode="auto">
            <a:xfrm>
              <a:off x="4981575" y="5159375"/>
              <a:ext cx="685800" cy="368300"/>
            </a:xfrm>
            <a:prstGeom prst="rect">
              <a:avLst/>
            </a:prstGeom>
            <a:noFill/>
            <a:ln w="9525">
              <a:noFill/>
              <a:miter lim="800000"/>
              <a:headEnd/>
              <a:tailEnd/>
            </a:ln>
          </p:spPr>
          <p:txBody>
            <a:bodyPr>
              <a:spAutoFit/>
            </a:bodyPr>
            <a:lstStyle/>
            <a:p>
              <a:pPr algn="r"/>
              <a:r>
                <a:rPr lang="en-US" altLang="en-US">
                  <a:solidFill>
                    <a:srgbClr val="FFFFFF"/>
                  </a:solidFill>
                </a:rPr>
                <a:t>20</a:t>
              </a:r>
            </a:p>
          </p:txBody>
        </p:sp>
        <p:sp>
          <p:nvSpPr>
            <p:cNvPr id="52280" name="TextBox 69"/>
            <p:cNvSpPr txBox="1">
              <a:spLocks noChangeArrowheads="1"/>
            </p:cNvSpPr>
            <p:nvPr/>
          </p:nvSpPr>
          <p:spPr bwMode="auto">
            <a:xfrm>
              <a:off x="4981575" y="5715000"/>
              <a:ext cx="685800" cy="369888"/>
            </a:xfrm>
            <a:prstGeom prst="rect">
              <a:avLst/>
            </a:prstGeom>
            <a:noFill/>
            <a:ln w="9525">
              <a:noFill/>
              <a:miter lim="800000"/>
              <a:headEnd/>
              <a:tailEnd/>
            </a:ln>
          </p:spPr>
          <p:txBody>
            <a:bodyPr>
              <a:spAutoFit/>
            </a:bodyPr>
            <a:lstStyle/>
            <a:p>
              <a:pPr algn="r"/>
              <a:r>
                <a:rPr lang="en-US" altLang="en-US">
                  <a:solidFill>
                    <a:srgbClr val="FFFFFF"/>
                  </a:solidFill>
                </a:rPr>
                <a:t>0</a:t>
              </a:r>
            </a:p>
          </p:txBody>
        </p:sp>
        <p:sp>
          <p:nvSpPr>
            <p:cNvPr id="52281" name="TextBox 70"/>
            <p:cNvSpPr txBox="1">
              <a:spLocks noChangeArrowheads="1"/>
            </p:cNvSpPr>
            <p:nvPr/>
          </p:nvSpPr>
          <p:spPr bwMode="auto">
            <a:xfrm rot="-5400000">
              <a:off x="3625056" y="4364832"/>
              <a:ext cx="2865437" cy="368300"/>
            </a:xfrm>
            <a:prstGeom prst="rect">
              <a:avLst/>
            </a:prstGeom>
            <a:noFill/>
            <a:ln w="9525">
              <a:noFill/>
              <a:miter lim="800000"/>
              <a:headEnd/>
              <a:tailEnd/>
            </a:ln>
          </p:spPr>
          <p:txBody>
            <a:bodyPr>
              <a:spAutoFit/>
            </a:bodyPr>
            <a:lstStyle/>
            <a:p>
              <a:pPr algn="ctr"/>
              <a:r>
                <a:rPr lang="en-US" altLang="en-US">
                  <a:solidFill>
                    <a:srgbClr val="FFFFFF"/>
                  </a:solidFill>
                </a:rPr>
                <a:t>SVR12 (%)</a:t>
              </a:r>
            </a:p>
          </p:txBody>
        </p:sp>
        <p:sp>
          <p:nvSpPr>
            <p:cNvPr id="52282" name="TextBox 71"/>
            <p:cNvSpPr txBox="1">
              <a:spLocks noChangeArrowheads="1"/>
            </p:cNvSpPr>
            <p:nvPr/>
          </p:nvSpPr>
          <p:spPr bwMode="auto">
            <a:xfrm>
              <a:off x="5762625" y="2857500"/>
              <a:ext cx="685800" cy="369888"/>
            </a:xfrm>
            <a:prstGeom prst="rect">
              <a:avLst/>
            </a:prstGeom>
            <a:noFill/>
            <a:ln w="9525">
              <a:noFill/>
              <a:miter lim="800000"/>
              <a:headEnd/>
              <a:tailEnd/>
            </a:ln>
          </p:spPr>
          <p:txBody>
            <a:bodyPr>
              <a:spAutoFit/>
            </a:bodyPr>
            <a:lstStyle/>
            <a:p>
              <a:pPr algn="ctr"/>
              <a:r>
                <a:rPr lang="en-US" altLang="en-US" dirty="0">
                  <a:solidFill>
                    <a:srgbClr val="FFFFFF"/>
                  </a:solidFill>
                </a:rPr>
                <a:t>96</a:t>
              </a:r>
            </a:p>
          </p:txBody>
        </p:sp>
        <p:sp>
          <p:nvSpPr>
            <p:cNvPr id="52283" name="TextBox 72"/>
            <p:cNvSpPr txBox="1">
              <a:spLocks noChangeArrowheads="1"/>
            </p:cNvSpPr>
            <p:nvPr/>
          </p:nvSpPr>
          <p:spPr bwMode="auto">
            <a:xfrm>
              <a:off x="6591300" y="2876550"/>
              <a:ext cx="685800" cy="369888"/>
            </a:xfrm>
            <a:prstGeom prst="rect">
              <a:avLst/>
            </a:prstGeom>
            <a:noFill/>
            <a:ln w="9525">
              <a:noFill/>
              <a:miter lim="800000"/>
              <a:headEnd/>
              <a:tailEnd/>
            </a:ln>
          </p:spPr>
          <p:txBody>
            <a:bodyPr>
              <a:spAutoFit/>
            </a:bodyPr>
            <a:lstStyle/>
            <a:p>
              <a:pPr algn="ctr"/>
              <a:r>
                <a:rPr lang="en-US" altLang="en-US">
                  <a:solidFill>
                    <a:srgbClr val="FFFFFF"/>
                  </a:solidFill>
                </a:rPr>
                <a:t>96</a:t>
              </a:r>
            </a:p>
          </p:txBody>
        </p:sp>
        <p:sp>
          <p:nvSpPr>
            <p:cNvPr id="52284" name="TextBox 73"/>
            <p:cNvSpPr txBox="1">
              <a:spLocks noChangeArrowheads="1"/>
            </p:cNvSpPr>
            <p:nvPr/>
          </p:nvSpPr>
          <p:spPr bwMode="auto">
            <a:xfrm>
              <a:off x="7410450" y="2819400"/>
              <a:ext cx="685800" cy="369888"/>
            </a:xfrm>
            <a:prstGeom prst="rect">
              <a:avLst/>
            </a:prstGeom>
            <a:noFill/>
            <a:ln w="9525">
              <a:noFill/>
              <a:miter lim="800000"/>
              <a:headEnd/>
              <a:tailEnd/>
            </a:ln>
          </p:spPr>
          <p:txBody>
            <a:bodyPr>
              <a:spAutoFit/>
            </a:bodyPr>
            <a:lstStyle/>
            <a:p>
              <a:pPr algn="ctr"/>
              <a:r>
                <a:rPr lang="en-US" altLang="en-US">
                  <a:solidFill>
                    <a:srgbClr val="FFFFFF"/>
                  </a:solidFill>
                </a:rPr>
                <a:t>97</a:t>
              </a:r>
            </a:p>
          </p:txBody>
        </p:sp>
        <p:sp>
          <p:nvSpPr>
            <p:cNvPr id="52285" name="TextBox 74"/>
            <p:cNvSpPr txBox="1">
              <a:spLocks noChangeArrowheads="1"/>
            </p:cNvSpPr>
            <p:nvPr/>
          </p:nvSpPr>
          <p:spPr bwMode="auto">
            <a:xfrm>
              <a:off x="5543550" y="5934075"/>
              <a:ext cx="1095375" cy="369888"/>
            </a:xfrm>
            <a:prstGeom prst="rect">
              <a:avLst/>
            </a:prstGeom>
            <a:noFill/>
            <a:ln w="9525">
              <a:noFill/>
              <a:miter lim="800000"/>
              <a:headEnd/>
              <a:tailEnd/>
            </a:ln>
          </p:spPr>
          <p:txBody>
            <a:bodyPr>
              <a:spAutoFit/>
            </a:bodyPr>
            <a:lstStyle/>
            <a:p>
              <a:pPr algn="ctr"/>
              <a:r>
                <a:rPr lang="el-GR" altLang="en-US" dirty="0" smtClean="0">
                  <a:solidFill>
                    <a:srgbClr val="FFFFFF"/>
                  </a:solidFill>
                </a:rPr>
                <a:t>Σύνολο</a:t>
              </a:r>
              <a:endParaRPr lang="en-US" altLang="en-US" dirty="0">
                <a:solidFill>
                  <a:srgbClr val="FFFFFF"/>
                </a:solidFill>
              </a:endParaRPr>
            </a:p>
          </p:txBody>
        </p:sp>
        <p:sp>
          <p:nvSpPr>
            <p:cNvPr id="52286" name="TextBox 75"/>
            <p:cNvSpPr txBox="1">
              <a:spLocks noChangeArrowheads="1"/>
            </p:cNvSpPr>
            <p:nvPr/>
          </p:nvSpPr>
          <p:spPr bwMode="auto">
            <a:xfrm>
              <a:off x="6367463" y="5934075"/>
              <a:ext cx="1095375" cy="369888"/>
            </a:xfrm>
            <a:prstGeom prst="rect">
              <a:avLst/>
            </a:prstGeom>
            <a:noFill/>
            <a:ln w="9525">
              <a:noFill/>
              <a:miter lim="800000"/>
              <a:headEnd/>
              <a:tailEnd/>
            </a:ln>
          </p:spPr>
          <p:txBody>
            <a:bodyPr>
              <a:spAutoFit/>
            </a:bodyPr>
            <a:lstStyle/>
            <a:p>
              <a:pPr algn="ctr"/>
              <a:r>
                <a:rPr lang="en-US" altLang="en-US">
                  <a:solidFill>
                    <a:srgbClr val="FFFFFF"/>
                  </a:solidFill>
                </a:rPr>
                <a:t>GT1a</a:t>
              </a:r>
            </a:p>
          </p:txBody>
        </p:sp>
        <p:sp>
          <p:nvSpPr>
            <p:cNvPr id="52287" name="TextBox 76"/>
            <p:cNvSpPr txBox="1">
              <a:spLocks noChangeArrowheads="1"/>
            </p:cNvSpPr>
            <p:nvPr/>
          </p:nvSpPr>
          <p:spPr bwMode="auto">
            <a:xfrm>
              <a:off x="7191375" y="5934075"/>
              <a:ext cx="1095375" cy="369888"/>
            </a:xfrm>
            <a:prstGeom prst="rect">
              <a:avLst/>
            </a:prstGeom>
            <a:noFill/>
            <a:ln w="9525">
              <a:noFill/>
              <a:miter lim="800000"/>
              <a:headEnd/>
              <a:tailEnd/>
            </a:ln>
          </p:spPr>
          <p:txBody>
            <a:bodyPr>
              <a:spAutoFit/>
            </a:bodyPr>
            <a:lstStyle/>
            <a:p>
              <a:pPr algn="ctr"/>
              <a:r>
                <a:rPr lang="en-US" altLang="en-US">
                  <a:solidFill>
                    <a:srgbClr val="FFFFFF"/>
                  </a:solidFill>
                </a:rPr>
                <a:t>GT1b</a:t>
              </a:r>
            </a:p>
          </p:txBody>
        </p:sp>
        <p:cxnSp>
          <p:nvCxnSpPr>
            <p:cNvPr id="52288" name="Straight Connector 77"/>
            <p:cNvCxnSpPr>
              <a:cxnSpLocks noChangeShapeType="1"/>
            </p:cNvCxnSpPr>
            <p:nvPr/>
          </p:nvCxnSpPr>
          <p:spPr bwMode="auto">
            <a:xfrm>
              <a:off x="5686425" y="5895975"/>
              <a:ext cx="2476500" cy="0"/>
            </a:xfrm>
            <a:prstGeom prst="line">
              <a:avLst/>
            </a:prstGeom>
            <a:noFill/>
            <a:ln w="28575" algn="ctr">
              <a:solidFill>
                <a:schemeClr val="tx1"/>
              </a:solidFill>
              <a:round/>
              <a:headEnd/>
              <a:tailEnd/>
            </a:ln>
          </p:spPr>
        </p:cxnSp>
        <p:cxnSp>
          <p:nvCxnSpPr>
            <p:cNvPr id="52289" name="Straight Connector 78"/>
            <p:cNvCxnSpPr>
              <a:cxnSpLocks noChangeShapeType="1"/>
            </p:cNvCxnSpPr>
            <p:nvPr/>
          </p:nvCxnSpPr>
          <p:spPr bwMode="auto">
            <a:xfrm flipH="1">
              <a:off x="5629275" y="5895975"/>
              <a:ext cx="66675" cy="0"/>
            </a:xfrm>
            <a:prstGeom prst="line">
              <a:avLst/>
            </a:prstGeom>
            <a:noFill/>
            <a:ln w="28575" algn="ctr">
              <a:solidFill>
                <a:schemeClr val="tx1"/>
              </a:solidFill>
              <a:round/>
              <a:headEnd/>
              <a:tailEnd/>
            </a:ln>
          </p:spPr>
        </p:cxnSp>
        <p:cxnSp>
          <p:nvCxnSpPr>
            <p:cNvPr id="52290" name="Straight Connector 79"/>
            <p:cNvCxnSpPr>
              <a:cxnSpLocks noChangeShapeType="1"/>
            </p:cNvCxnSpPr>
            <p:nvPr/>
          </p:nvCxnSpPr>
          <p:spPr bwMode="auto">
            <a:xfrm>
              <a:off x="5695950" y="5895975"/>
              <a:ext cx="0" cy="63500"/>
            </a:xfrm>
            <a:prstGeom prst="line">
              <a:avLst/>
            </a:prstGeom>
            <a:noFill/>
            <a:ln w="28575" algn="ctr">
              <a:solidFill>
                <a:schemeClr val="tx1"/>
              </a:solidFill>
              <a:round/>
              <a:headEnd/>
              <a:tailEnd/>
            </a:ln>
          </p:spPr>
        </p:cxnSp>
        <p:cxnSp>
          <p:nvCxnSpPr>
            <p:cNvPr id="52291" name="Straight Connector 80"/>
            <p:cNvCxnSpPr>
              <a:cxnSpLocks noChangeShapeType="1"/>
            </p:cNvCxnSpPr>
            <p:nvPr/>
          </p:nvCxnSpPr>
          <p:spPr bwMode="auto">
            <a:xfrm>
              <a:off x="6515100" y="5895975"/>
              <a:ext cx="0" cy="63500"/>
            </a:xfrm>
            <a:prstGeom prst="line">
              <a:avLst/>
            </a:prstGeom>
            <a:noFill/>
            <a:ln w="28575" algn="ctr">
              <a:solidFill>
                <a:schemeClr val="tx1"/>
              </a:solidFill>
              <a:round/>
              <a:headEnd/>
              <a:tailEnd/>
            </a:ln>
          </p:spPr>
        </p:cxnSp>
        <p:cxnSp>
          <p:nvCxnSpPr>
            <p:cNvPr id="52292" name="Straight Connector 81"/>
            <p:cNvCxnSpPr>
              <a:cxnSpLocks noChangeShapeType="1"/>
            </p:cNvCxnSpPr>
            <p:nvPr/>
          </p:nvCxnSpPr>
          <p:spPr bwMode="auto">
            <a:xfrm>
              <a:off x="7334250" y="5895975"/>
              <a:ext cx="0" cy="63500"/>
            </a:xfrm>
            <a:prstGeom prst="line">
              <a:avLst/>
            </a:prstGeom>
            <a:noFill/>
            <a:ln w="28575" algn="ctr">
              <a:solidFill>
                <a:schemeClr val="tx1"/>
              </a:solidFill>
              <a:round/>
              <a:headEnd/>
              <a:tailEnd/>
            </a:ln>
          </p:spPr>
        </p:cxnSp>
        <p:cxnSp>
          <p:nvCxnSpPr>
            <p:cNvPr id="52293" name="Straight Connector 82"/>
            <p:cNvCxnSpPr>
              <a:cxnSpLocks noChangeShapeType="1"/>
            </p:cNvCxnSpPr>
            <p:nvPr/>
          </p:nvCxnSpPr>
          <p:spPr bwMode="auto">
            <a:xfrm>
              <a:off x="8153400" y="5895975"/>
              <a:ext cx="0" cy="63500"/>
            </a:xfrm>
            <a:prstGeom prst="line">
              <a:avLst/>
            </a:prstGeom>
            <a:noFill/>
            <a:ln w="28575" algn="ctr">
              <a:solidFill>
                <a:schemeClr val="tx1"/>
              </a:solidFill>
              <a:round/>
              <a:headEnd/>
              <a:tailEnd/>
            </a:ln>
          </p:spPr>
        </p:cxnSp>
      </p:grpSp>
      <p:sp>
        <p:nvSpPr>
          <p:cNvPr id="70" name="Text Box 11"/>
          <p:cNvSpPr txBox="1">
            <a:spLocks noChangeArrowheads="1"/>
          </p:cNvSpPr>
          <p:nvPr/>
        </p:nvSpPr>
        <p:spPr bwMode="auto">
          <a:xfrm>
            <a:off x="285750" y="6397823"/>
            <a:ext cx="8561388" cy="307777"/>
          </a:xfrm>
          <a:prstGeom prst="rect">
            <a:avLst/>
          </a:prstGeom>
          <a:noFill/>
          <a:ln w="9525">
            <a:noFill/>
            <a:miter lim="800000"/>
            <a:headEnd/>
            <a:tailEnd/>
          </a:ln>
        </p:spPr>
        <p:txBody>
          <a:bodyPr anchor="b">
            <a:spAutoFit/>
          </a:bodyPr>
          <a:lstStyle/>
          <a:p>
            <a:pPr algn="r">
              <a:buFont typeface="Arial" charset="0"/>
              <a:buNone/>
            </a:pPr>
            <a:r>
              <a:rPr lang="en-US" sz="1400" i="1" dirty="0" err="1" smtClean="0">
                <a:solidFill>
                  <a:srgbClr val="FFFFFF"/>
                </a:solidFill>
              </a:rPr>
              <a:t>Feld</a:t>
            </a:r>
            <a:r>
              <a:rPr lang="en-US" sz="1400" i="1" dirty="0" smtClean="0">
                <a:solidFill>
                  <a:srgbClr val="FFFFFF"/>
                </a:solidFill>
              </a:rPr>
              <a:t> JJ, et al. N Engl J Med. 2014;370:1</a:t>
            </a:r>
            <a:r>
              <a:rPr lang="el-GR" sz="1400" i="1" dirty="0" smtClean="0">
                <a:solidFill>
                  <a:srgbClr val="FFFFFF"/>
                </a:solidFill>
              </a:rPr>
              <a:t>594-1603.</a:t>
            </a:r>
            <a:r>
              <a:rPr lang="en-US" sz="1400" i="1" dirty="0" smtClean="0">
                <a:solidFill>
                  <a:srgbClr val="FFFFFF"/>
                </a:solidFill>
              </a:rPr>
              <a:t> </a:t>
            </a:r>
            <a:r>
              <a:rPr lang="en-US" sz="1400" i="1" dirty="0" err="1" smtClean="0">
                <a:solidFill>
                  <a:srgbClr val="FFFFFF"/>
                </a:solidFill>
              </a:rPr>
              <a:t>Zeuzem</a:t>
            </a:r>
            <a:r>
              <a:rPr lang="en-US" sz="1400" i="1" dirty="0" smtClean="0">
                <a:solidFill>
                  <a:srgbClr val="FFFFFF"/>
                </a:solidFill>
              </a:rPr>
              <a:t> </a:t>
            </a:r>
            <a:r>
              <a:rPr lang="en-US" sz="1400" i="1" dirty="0">
                <a:solidFill>
                  <a:srgbClr val="FFFFFF"/>
                </a:solidFill>
              </a:rPr>
              <a:t>S, et al. N Engl J Med. 2014;370:1604-1614.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6538" y="76200"/>
            <a:ext cx="8683625" cy="711200"/>
          </a:xfrm>
        </p:spPr>
        <p:txBody>
          <a:bodyPr anchor="ctr"/>
          <a:lstStyle/>
          <a:p>
            <a:r>
              <a:rPr lang="el-GR" dirty="0" smtClean="0"/>
              <a:t>Το μέλλον είναι ευοίωνο </a:t>
            </a:r>
            <a:r>
              <a:rPr lang="en-US" dirty="0" smtClean="0"/>
              <a:t>!!!!!</a:t>
            </a:r>
            <a:endParaRPr lang="en-US" dirty="0"/>
          </a:p>
        </p:txBody>
      </p:sp>
      <p:sp>
        <p:nvSpPr>
          <p:cNvPr id="5" name="4 - Στρογγυλεμένο ορθογώνιο"/>
          <p:cNvSpPr/>
          <p:nvPr/>
        </p:nvSpPr>
        <p:spPr bwMode="auto">
          <a:xfrm>
            <a:off x="914400" y="838200"/>
            <a:ext cx="7543800" cy="2209800"/>
          </a:xfrm>
          <a:prstGeom prst="roundRect">
            <a:avLst/>
          </a:prstGeom>
          <a:solidFill>
            <a:schemeClr val="tx1">
              <a:lumMod val="85000"/>
            </a:schemeClr>
          </a:solid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Lst>
        </p:spPr>
        <p:txBody>
          <a:bodyPr vert="horz" wrap="square" lIns="90488" tIns="44450" rIns="90488" bIns="44450" numCol="1" rtlCol="0" anchor="t" anchorCtr="0" compatLnSpc="1">
            <a:prstTxWarp prst="textNoShape">
              <a:avLst/>
            </a:prstTxWarp>
          </a:bodyPr>
          <a:lstStyle/>
          <a:p>
            <a:pPr algn="just" eaLnBrk="0" fontAlgn="base" hangingPunct="0">
              <a:spcBef>
                <a:spcPct val="75000"/>
              </a:spcBef>
              <a:spcAft>
                <a:spcPct val="0"/>
              </a:spcAft>
              <a:buClr>
                <a:srgbClr val="C00000"/>
              </a:buClr>
              <a:buSzPct val="117000"/>
              <a:buFont typeface="Wingdings" pitchFamily="2" charset="2"/>
              <a:buChar char="v"/>
            </a:pPr>
            <a:r>
              <a:rPr lang="el-GR" sz="2000" b="1" dirty="0" smtClean="0">
                <a:solidFill>
                  <a:srgbClr val="002060"/>
                </a:solidFill>
              </a:rPr>
              <a:t> Αποτελεσματικοί συνδυασμοί φαρμάκων.</a:t>
            </a:r>
          </a:p>
          <a:p>
            <a:pPr algn="just" eaLnBrk="0" fontAlgn="base" hangingPunct="0">
              <a:spcBef>
                <a:spcPct val="75000"/>
              </a:spcBef>
              <a:spcAft>
                <a:spcPct val="0"/>
              </a:spcAft>
              <a:buClr>
                <a:srgbClr val="C00000"/>
              </a:buClr>
              <a:buSzPct val="117000"/>
              <a:buFont typeface="Wingdings" pitchFamily="2" charset="2"/>
              <a:buChar char="v"/>
            </a:pPr>
            <a:r>
              <a:rPr lang="el-GR" sz="2000" b="1" dirty="0" smtClean="0">
                <a:solidFill>
                  <a:srgbClr val="002060"/>
                </a:solidFill>
              </a:rPr>
              <a:t> Ασφαλείς θεραπείες</a:t>
            </a:r>
          </a:p>
          <a:p>
            <a:pPr algn="just" eaLnBrk="0" fontAlgn="base" hangingPunct="0">
              <a:spcBef>
                <a:spcPct val="75000"/>
              </a:spcBef>
              <a:spcAft>
                <a:spcPct val="0"/>
              </a:spcAft>
              <a:buClr>
                <a:srgbClr val="C00000"/>
              </a:buClr>
              <a:buSzPct val="117000"/>
              <a:buFont typeface="Wingdings" pitchFamily="2" charset="2"/>
              <a:buChar char="v"/>
            </a:pPr>
            <a:r>
              <a:rPr lang="el-GR" sz="2000" b="1" dirty="0" smtClean="0">
                <a:solidFill>
                  <a:srgbClr val="002060"/>
                </a:solidFill>
              </a:rPr>
              <a:t> Ευχερής χορήγηση</a:t>
            </a:r>
          </a:p>
          <a:p>
            <a:pPr algn="just" eaLnBrk="0" fontAlgn="base" hangingPunct="0">
              <a:spcBef>
                <a:spcPct val="75000"/>
              </a:spcBef>
              <a:spcAft>
                <a:spcPct val="0"/>
              </a:spcAft>
              <a:buClr>
                <a:srgbClr val="C00000"/>
              </a:buClr>
              <a:buSzPct val="117000"/>
              <a:buFont typeface="Wingdings" pitchFamily="2" charset="2"/>
              <a:buChar char="v"/>
            </a:pPr>
            <a:r>
              <a:rPr lang="el-GR" sz="2000" b="1" dirty="0" smtClean="0">
                <a:solidFill>
                  <a:srgbClr val="002060"/>
                </a:solidFill>
              </a:rPr>
              <a:t> Μικρή διάρκεια θεραπείας</a:t>
            </a:r>
          </a:p>
        </p:txBody>
      </p:sp>
      <p:pic>
        <p:nvPicPr>
          <p:cNvPr id="4100" name="Picture 4" descr="http://designm.ag/wp-content/uploads/2012/06/37-bright-future-sunny-skyline.jpg">
            <a:hlinkClick r:id="rId2"/>
          </p:cNvPr>
          <p:cNvPicPr>
            <a:picLocks noChangeAspect="1" noChangeArrowheads="1"/>
          </p:cNvPicPr>
          <p:nvPr/>
        </p:nvPicPr>
        <p:blipFill>
          <a:blip r:embed="rId3" cstate="print"/>
          <a:srcRect/>
          <a:stretch>
            <a:fillRect/>
          </a:stretch>
        </p:blipFill>
        <p:spPr bwMode="auto">
          <a:xfrm>
            <a:off x="914400" y="3124200"/>
            <a:ext cx="7543800" cy="35718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916063" y="1651795"/>
            <a:ext cx="7328346" cy="4526654"/>
          </a:xfrm>
          <a:prstGeom prst="rect">
            <a:avLst/>
          </a:prstGeom>
          <a:noFill/>
          <a:ln w="9525">
            <a:noFill/>
            <a:miter lim="800000"/>
            <a:headEnd/>
            <a:tailEnd/>
          </a:ln>
        </p:spPr>
      </p:pic>
      <p:sp>
        <p:nvSpPr>
          <p:cNvPr id="3" name="Rectangle 5"/>
          <p:cNvSpPr txBox="1">
            <a:spLocks noChangeArrowheads="1"/>
          </p:cNvSpPr>
          <p:nvPr/>
        </p:nvSpPr>
        <p:spPr bwMode="auto">
          <a:xfrm>
            <a:off x="467544" y="258415"/>
            <a:ext cx="8229600" cy="938337"/>
          </a:xfrm>
          <a:prstGeom prst="rect">
            <a:avLst/>
          </a:prstGeom>
          <a:noFill/>
          <a:ln w="9525">
            <a:noFill/>
            <a:miter lim="800000"/>
            <a:headEnd/>
            <a:tailEnd/>
          </a:ln>
        </p:spPr>
        <p:txBody>
          <a:bodyPr anchor="ctr"/>
          <a:lstStyle/>
          <a:p>
            <a:pPr algn="ctr" fontAlgn="base">
              <a:lnSpc>
                <a:spcPct val="150000"/>
              </a:lnSpc>
              <a:spcBef>
                <a:spcPct val="0"/>
              </a:spcBef>
              <a:spcAft>
                <a:spcPct val="0"/>
              </a:spcAft>
            </a:pPr>
            <a:r>
              <a:rPr lang="el-GR" sz="2400" dirty="0" smtClean="0">
                <a:solidFill>
                  <a:schemeClr val="accent6">
                    <a:lumMod val="40000"/>
                    <a:lumOff val="60000"/>
                  </a:schemeClr>
                </a:solidFill>
                <a:latin typeface="Arial" pitchFamily="34" charset="0"/>
                <a:cs typeface="Arial" pitchFamily="34" charset="0"/>
              </a:rPr>
              <a:t>Για να θεραπευθούν οι ασθενείς με Χρόνια </a:t>
            </a:r>
            <a:r>
              <a:rPr lang="el-GR" sz="2400" dirty="0">
                <a:solidFill>
                  <a:schemeClr val="accent6">
                    <a:lumMod val="40000"/>
                    <a:lumOff val="60000"/>
                  </a:schemeClr>
                </a:solidFill>
                <a:latin typeface="Arial" pitchFamily="34" charset="0"/>
                <a:cs typeface="Arial" pitchFamily="34" charset="0"/>
              </a:rPr>
              <a:t>Ηπατίτιδα </a:t>
            </a:r>
            <a:r>
              <a:rPr lang="en-US" sz="2400" dirty="0" smtClean="0">
                <a:solidFill>
                  <a:schemeClr val="accent6">
                    <a:lumMod val="40000"/>
                    <a:lumOff val="60000"/>
                  </a:schemeClr>
                </a:solidFill>
                <a:latin typeface="Arial" pitchFamily="34" charset="0"/>
                <a:cs typeface="Arial" pitchFamily="34" charset="0"/>
              </a:rPr>
              <a:t>C</a:t>
            </a:r>
            <a:r>
              <a:rPr lang="el-GR" sz="2400" dirty="0" smtClean="0">
                <a:solidFill>
                  <a:schemeClr val="accent6">
                    <a:lumMod val="40000"/>
                    <a:lumOff val="60000"/>
                  </a:schemeClr>
                </a:solidFill>
                <a:latin typeface="Arial" pitchFamily="34" charset="0"/>
                <a:cs typeface="Arial" pitchFamily="34" charset="0"/>
              </a:rPr>
              <a:t> πρέπει να λάβουν θεραπεία…</a:t>
            </a:r>
            <a:endParaRPr lang="en-US" sz="2400" baseline="30000" dirty="0">
              <a:solidFill>
                <a:schemeClr val="accent6">
                  <a:lumMod val="40000"/>
                  <a:lumOff val="6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8"/>
          <p:cNvSpPr txBox="1">
            <a:spLocks noChangeArrowheads="1"/>
          </p:cNvSpPr>
          <p:nvPr/>
        </p:nvSpPr>
        <p:spPr bwMode="auto">
          <a:xfrm>
            <a:off x="467544" y="2060848"/>
            <a:ext cx="3767138" cy="792088"/>
          </a:xfrm>
          <a:prstGeom prst="rect">
            <a:avLst/>
          </a:prstGeom>
          <a:solidFill>
            <a:schemeClr val="accent6">
              <a:lumMod val="25000"/>
              <a:lumOff val="75000"/>
            </a:schemeClr>
          </a:solidFill>
          <a:ln w="28575">
            <a:solidFill>
              <a:srgbClr val="C00000"/>
            </a:solidFill>
            <a:miter lim="800000"/>
            <a:headEnd/>
            <a:tailEnd/>
          </a:ln>
        </p:spPr>
        <p:txBody>
          <a:bodyPr anchor="ctr"/>
          <a:lstStyle/>
          <a:p>
            <a:pPr marL="265113" indent="-265113" fontAlgn="base">
              <a:lnSpc>
                <a:spcPct val="125000"/>
              </a:lnSpc>
              <a:spcBef>
                <a:spcPct val="20000"/>
              </a:spcBef>
              <a:spcAft>
                <a:spcPct val="0"/>
              </a:spcAft>
              <a:buClr>
                <a:srgbClr val="006065"/>
              </a:buClr>
              <a:defRPr/>
            </a:pPr>
            <a:r>
              <a:rPr lang="el-GR" sz="2400" b="1" dirty="0" err="1" smtClean="0">
                <a:solidFill>
                  <a:srgbClr val="C00000"/>
                </a:solidFill>
              </a:rPr>
              <a:t>Πεγκυλιωμένη</a:t>
            </a:r>
            <a:r>
              <a:rPr lang="el-GR" sz="2400" b="1" dirty="0" smtClean="0">
                <a:solidFill>
                  <a:srgbClr val="C00000"/>
                </a:solidFill>
              </a:rPr>
              <a:t> </a:t>
            </a:r>
            <a:r>
              <a:rPr lang="el-GR" sz="2400" b="1" dirty="0" err="1" smtClean="0">
                <a:solidFill>
                  <a:srgbClr val="C00000"/>
                </a:solidFill>
              </a:rPr>
              <a:t>ιντερφερόνη</a:t>
            </a:r>
            <a:endParaRPr lang="en-US" sz="2400" b="1" dirty="0">
              <a:solidFill>
                <a:srgbClr val="C00000"/>
              </a:solidFill>
            </a:endParaRPr>
          </a:p>
        </p:txBody>
      </p:sp>
      <p:sp>
        <p:nvSpPr>
          <p:cNvPr id="5" name="Rectangle 7"/>
          <p:cNvSpPr>
            <a:spLocks noChangeArrowheads="1"/>
          </p:cNvSpPr>
          <p:nvPr/>
        </p:nvSpPr>
        <p:spPr bwMode="auto">
          <a:xfrm>
            <a:off x="4932363" y="2028825"/>
            <a:ext cx="3541712" cy="291234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marL="265113" indent="-265113" fontAlgn="base">
              <a:lnSpc>
                <a:spcPct val="125000"/>
              </a:lnSpc>
              <a:spcBef>
                <a:spcPct val="20000"/>
              </a:spcBef>
              <a:spcAft>
                <a:spcPct val="0"/>
              </a:spcAft>
              <a:buClr>
                <a:srgbClr val="006065"/>
              </a:buClr>
              <a:buFont typeface="Arial Unicode MS" pitchFamily="34" charset="-128"/>
              <a:buChar char="●"/>
              <a:defRPr/>
            </a:pPr>
            <a:r>
              <a:rPr lang="el-GR" sz="2400" b="1" dirty="0" err="1" smtClean="0">
                <a:solidFill>
                  <a:srgbClr val="FFC000"/>
                </a:solidFill>
              </a:rPr>
              <a:t>Λαμιβουντίνη</a:t>
            </a:r>
            <a:r>
              <a:rPr lang="en-US" sz="2400" b="1" dirty="0" smtClean="0">
                <a:solidFill>
                  <a:srgbClr val="FFC000"/>
                </a:solidFill>
              </a:rPr>
              <a:t> </a:t>
            </a:r>
            <a:r>
              <a:rPr lang="en-US" sz="2400" b="1" dirty="0">
                <a:solidFill>
                  <a:srgbClr val="FFC000"/>
                </a:solidFill>
              </a:rPr>
              <a:t>(LAM)</a:t>
            </a:r>
            <a:endParaRPr lang="el-GR" sz="2400" b="1" dirty="0">
              <a:solidFill>
                <a:srgbClr val="FFC000"/>
              </a:solidFill>
            </a:endParaRPr>
          </a:p>
          <a:p>
            <a:pPr marL="265113" indent="-265113" fontAlgn="base">
              <a:lnSpc>
                <a:spcPct val="125000"/>
              </a:lnSpc>
              <a:spcBef>
                <a:spcPct val="20000"/>
              </a:spcBef>
              <a:spcAft>
                <a:spcPct val="0"/>
              </a:spcAft>
              <a:buClr>
                <a:srgbClr val="006065"/>
              </a:buClr>
              <a:buFont typeface="Arial Unicode MS" pitchFamily="34" charset="-128"/>
              <a:buChar char="●"/>
              <a:defRPr/>
            </a:pPr>
            <a:r>
              <a:rPr lang="el-GR" sz="2400" b="1" dirty="0" err="1">
                <a:solidFill>
                  <a:srgbClr val="FFC000"/>
                </a:solidFill>
              </a:rPr>
              <a:t>Αντεφοβίρη</a:t>
            </a:r>
            <a:r>
              <a:rPr lang="en-US" sz="2400" b="1" dirty="0">
                <a:solidFill>
                  <a:srgbClr val="FFC000"/>
                </a:solidFill>
              </a:rPr>
              <a:t> (ADV)</a:t>
            </a:r>
            <a:endParaRPr lang="el-GR" sz="2400" b="1" dirty="0">
              <a:solidFill>
                <a:srgbClr val="FFC000"/>
              </a:solidFill>
            </a:endParaRPr>
          </a:p>
          <a:p>
            <a:pPr marL="265113" indent="-265113" fontAlgn="base">
              <a:lnSpc>
                <a:spcPct val="125000"/>
              </a:lnSpc>
              <a:spcBef>
                <a:spcPct val="20000"/>
              </a:spcBef>
              <a:spcAft>
                <a:spcPct val="0"/>
              </a:spcAft>
              <a:buClr>
                <a:srgbClr val="006065"/>
              </a:buClr>
              <a:buFont typeface="Arial Unicode MS" pitchFamily="34" charset="-128"/>
              <a:buChar char="●"/>
              <a:defRPr/>
            </a:pPr>
            <a:r>
              <a:rPr lang="el-GR" sz="2400" b="1" dirty="0" err="1" smtClean="0">
                <a:solidFill>
                  <a:schemeClr val="accent6">
                    <a:lumMod val="40000"/>
                    <a:lumOff val="60000"/>
                  </a:schemeClr>
                </a:solidFill>
              </a:rPr>
              <a:t>Τελμπιβουντίνη</a:t>
            </a:r>
            <a:r>
              <a:rPr lang="en-US" sz="2400" b="1" dirty="0" smtClean="0">
                <a:solidFill>
                  <a:schemeClr val="accent6">
                    <a:lumMod val="40000"/>
                    <a:lumOff val="60000"/>
                  </a:schemeClr>
                </a:solidFill>
              </a:rPr>
              <a:t> </a:t>
            </a:r>
            <a:r>
              <a:rPr lang="en-US" sz="2400" b="1" dirty="0">
                <a:solidFill>
                  <a:schemeClr val="accent6">
                    <a:lumMod val="40000"/>
                    <a:lumOff val="60000"/>
                  </a:schemeClr>
                </a:solidFill>
              </a:rPr>
              <a:t>(</a:t>
            </a:r>
            <a:r>
              <a:rPr lang="en-US" sz="2400" b="1" dirty="0" err="1">
                <a:solidFill>
                  <a:schemeClr val="accent6">
                    <a:lumMod val="40000"/>
                    <a:lumOff val="60000"/>
                  </a:schemeClr>
                </a:solidFill>
              </a:rPr>
              <a:t>LdT</a:t>
            </a:r>
            <a:r>
              <a:rPr lang="en-US" sz="2400" b="1" dirty="0">
                <a:solidFill>
                  <a:schemeClr val="accent6">
                    <a:lumMod val="40000"/>
                    <a:lumOff val="60000"/>
                  </a:schemeClr>
                </a:solidFill>
              </a:rPr>
              <a:t>)</a:t>
            </a:r>
            <a:endParaRPr lang="el-GR" sz="2400" b="1" dirty="0">
              <a:solidFill>
                <a:schemeClr val="accent6">
                  <a:lumMod val="40000"/>
                  <a:lumOff val="60000"/>
                </a:schemeClr>
              </a:solidFill>
            </a:endParaRPr>
          </a:p>
          <a:p>
            <a:pPr marL="265113" indent="-265113" fontAlgn="base">
              <a:lnSpc>
                <a:spcPct val="125000"/>
              </a:lnSpc>
              <a:spcBef>
                <a:spcPct val="20000"/>
              </a:spcBef>
              <a:spcAft>
                <a:spcPct val="0"/>
              </a:spcAft>
              <a:buClr>
                <a:srgbClr val="006065"/>
              </a:buClr>
              <a:buFont typeface="Arial Unicode MS" pitchFamily="34" charset="-128"/>
              <a:buChar char="●"/>
              <a:defRPr/>
            </a:pPr>
            <a:r>
              <a:rPr lang="el-GR" sz="2400" b="1" dirty="0" err="1">
                <a:solidFill>
                  <a:srgbClr val="002060"/>
                </a:solidFill>
              </a:rPr>
              <a:t>Εντεκαβίρη</a:t>
            </a:r>
            <a:r>
              <a:rPr lang="en-US" sz="2400" b="1" dirty="0">
                <a:solidFill>
                  <a:srgbClr val="002060"/>
                </a:solidFill>
              </a:rPr>
              <a:t> (ENT)</a:t>
            </a:r>
            <a:endParaRPr lang="el-GR" sz="2400" b="1" dirty="0">
              <a:solidFill>
                <a:srgbClr val="002060"/>
              </a:solidFill>
            </a:endParaRPr>
          </a:p>
          <a:p>
            <a:pPr marL="265113" indent="-265113" fontAlgn="base">
              <a:lnSpc>
                <a:spcPct val="125000"/>
              </a:lnSpc>
              <a:spcBef>
                <a:spcPct val="20000"/>
              </a:spcBef>
              <a:spcAft>
                <a:spcPct val="0"/>
              </a:spcAft>
              <a:buClr>
                <a:srgbClr val="006065"/>
              </a:buClr>
              <a:buFont typeface="Arial Unicode MS" pitchFamily="34" charset="-128"/>
              <a:buChar char="●"/>
              <a:defRPr/>
            </a:pPr>
            <a:r>
              <a:rPr lang="el-GR" sz="2400" b="1" dirty="0" err="1" smtClean="0">
                <a:solidFill>
                  <a:srgbClr val="00003D">
                    <a:lumMod val="90000"/>
                    <a:lumOff val="10000"/>
                  </a:srgbClr>
                </a:solidFill>
              </a:rPr>
              <a:t>Τενοφοβίρη</a:t>
            </a:r>
            <a:r>
              <a:rPr lang="en-US" sz="2400" b="1" dirty="0" smtClean="0">
                <a:solidFill>
                  <a:srgbClr val="00003D">
                    <a:lumMod val="90000"/>
                    <a:lumOff val="10000"/>
                  </a:srgbClr>
                </a:solidFill>
              </a:rPr>
              <a:t> </a:t>
            </a:r>
            <a:r>
              <a:rPr lang="en-US" sz="2400" b="1" dirty="0">
                <a:solidFill>
                  <a:srgbClr val="00003D">
                    <a:lumMod val="90000"/>
                    <a:lumOff val="10000"/>
                  </a:srgbClr>
                </a:solidFill>
              </a:rPr>
              <a:t>(TVF)</a:t>
            </a:r>
            <a:endParaRPr lang="el-GR" sz="2400" b="1" dirty="0">
              <a:solidFill>
                <a:srgbClr val="00003D">
                  <a:lumMod val="90000"/>
                  <a:lumOff val="10000"/>
                </a:srgbClr>
              </a:solidFill>
            </a:endParaRPr>
          </a:p>
        </p:txBody>
      </p:sp>
      <p:pic>
        <p:nvPicPr>
          <p:cNvPr id="2050" name="Picture 2" descr="Dependency Injection in PHP">
            <a:hlinkClick r:id="rId2"/>
          </p:cNvPr>
          <p:cNvPicPr>
            <a:picLocks noChangeAspect="1" noChangeArrowheads="1"/>
          </p:cNvPicPr>
          <p:nvPr/>
        </p:nvPicPr>
        <p:blipFill>
          <a:blip r:embed="rId3" cstate="print"/>
          <a:srcRect/>
          <a:stretch>
            <a:fillRect/>
          </a:stretch>
        </p:blipFill>
        <p:spPr bwMode="auto">
          <a:xfrm>
            <a:off x="1259632" y="3068960"/>
            <a:ext cx="1905000" cy="1905000"/>
          </a:xfrm>
          <a:prstGeom prst="rect">
            <a:avLst/>
          </a:prstGeom>
          <a:noFill/>
        </p:spPr>
      </p:pic>
      <p:sp>
        <p:nvSpPr>
          <p:cNvPr id="7" name="Rectangle 5"/>
          <p:cNvSpPr txBox="1">
            <a:spLocks noChangeArrowheads="1"/>
          </p:cNvSpPr>
          <p:nvPr/>
        </p:nvSpPr>
        <p:spPr bwMode="auto">
          <a:xfrm>
            <a:off x="500063" y="188640"/>
            <a:ext cx="8229600" cy="1080120"/>
          </a:xfrm>
          <a:prstGeom prst="rect">
            <a:avLst/>
          </a:prstGeom>
          <a:noFill/>
          <a:ln w="9525">
            <a:noFill/>
            <a:miter lim="800000"/>
            <a:headEnd/>
            <a:tailEnd/>
          </a:ln>
        </p:spPr>
        <p:txBody>
          <a:bodyPr anchor="ctr"/>
          <a:lstStyle/>
          <a:p>
            <a:pPr algn="ctr" fontAlgn="base">
              <a:lnSpc>
                <a:spcPct val="150000"/>
              </a:lnSpc>
              <a:spcBef>
                <a:spcPct val="0"/>
              </a:spcBef>
              <a:spcAft>
                <a:spcPct val="0"/>
              </a:spcAft>
            </a:pPr>
            <a:r>
              <a:rPr lang="el-GR" sz="2800" b="1" dirty="0">
                <a:solidFill>
                  <a:schemeClr val="accent6">
                    <a:lumMod val="40000"/>
                    <a:lumOff val="60000"/>
                  </a:schemeClr>
                </a:solidFill>
                <a:latin typeface="Arial" pitchFamily="34" charset="0"/>
                <a:cs typeface="Arial" pitchFamily="34" charset="0"/>
              </a:rPr>
              <a:t>Χρόνια Ηπατίτιδα </a:t>
            </a:r>
            <a:r>
              <a:rPr lang="el-GR" sz="2800" b="1" dirty="0" smtClean="0">
                <a:solidFill>
                  <a:schemeClr val="accent6">
                    <a:lumMod val="40000"/>
                    <a:lumOff val="60000"/>
                  </a:schemeClr>
                </a:solidFill>
                <a:latin typeface="Arial" pitchFamily="34" charset="0"/>
                <a:cs typeface="Arial" pitchFamily="34" charset="0"/>
              </a:rPr>
              <a:t>Β</a:t>
            </a:r>
          </a:p>
          <a:p>
            <a:pPr algn="ctr" fontAlgn="base">
              <a:lnSpc>
                <a:spcPct val="150000"/>
              </a:lnSpc>
              <a:spcBef>
                <a:spcPct val="0"/>
              </a:spcBef>
              <a:spcAft>
                <a:spcPct val="0"/>
              </a:spcAft>
            </a:pPr>
            <a:r>
              <a:rPr lang="el-GR" sz="2800" b="1" dirty="0" smtClean="0">
                <a:solidFill>
                  <a:schemeClr val="accent6">
                    <a:lumMod val="40000"/>
                    <a:lumOff val="60000"/>
                  </a:schemeClr>
                </a:solidFill>
                <a:latin typeface="Arial" pitchFamily="34" charset="0"/>
                <a:cs typeface="Arial" pitchFamily="34" charset="0"/>
              </a:rPr>
              <a:t> Διαθέσιμα φάρμακα το 201</a:t>
            </a:r>
            <a:r>
              <a:rPr lang="en-US" sz="2800" b="1" dirty="0" smtClean="0">
                <a:solidFill>
                  <a:schemeClr val="accent6">
                    <a:lumMod val="40000"/>
                    <a:lumOff val="60000"/>
                  </a:schemeClr>
                </a:solidFill>
                <a:latin typeface="Arial" pitchFamily="34" charset="0"/>
                <a:cs typeface="Arial" pitchFamily="34" charset="0"/>
              </a:rPr>
              <a:t>4</a:t>
            </a:r>
            <a:endParaRPr lang="en-US" sz="2800" b="1" baseline="30000" dirty="0">
              <a:solidFill>
                <a:schemeClr val="accent6">
                  <a:lumMod val="40000"/>
                  <a:lumOff val="60000"/>
                </a:schemeClr>
              </a:solidFill>
              <a:latin typeface="Arial" pitchFamily="34" charset="0"/>
              <a:cs typeface="Arial" pitchFamily="34" charset="0"/>
            </a:endParaRPr>
          </a:p>
        </p:txBody>
      </p:sp>
      <p:pic>
        <p:nvPicPr>
          <p:cNvPr id="2054" name="Picture 6" descr="http://static.tumblr.com/4c82d99380b3b0251e3ee92e836c4645/0jz1efu/t3ymhtcwk/tumblr_static_pill.jpg">
            <a:hlinkClick r:id="rId4"/>
          </p:cNvPr>
          <p:cNvPicPr>
            <a:picLocks noChangeAspect="1" noChangeArrowheads="1"/>
          </p:cNvPicPr>
          <p:nvPr/>
        </p:nvPicPr>
        <p:blipFill>
          <a:blip r:embed="rId5" cstate="print"/>
          <a:srcRect/>
          <a:stretch>
            <a:fillRect/>
          </a:stretch>
        </p:blipFill>
        <p:spPr bwMode="auto">
          <a:xfrm>
            <a:off x="6156176" y="5229200"/>
            <a:ext cx="1403648" cy="105231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ontent Placeholder 13"/>
          <p:cNvGraphicFramePr>
            <a:graphicFrameLocks noGrp="1"/>
          </p:cNvGraphicFramePr>
          <p:nvPr/>
        </p:nvGraphicFramePr>
        <p:xfrm>
          <a:off x="374328" y="1463576"/>
          <a:ext cx="8353425" cy="4445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1041"/>
          <p:cNvSpPr txBox="1">
            <a:spLocks noChangeArrowheads="1"/>
          </p:cNvSpPr>
          <p:nvPr/>
        </p:nvSpPr>
        <p:spPr bwMode="auto">
          <a:xfrm>
            <a:off x="2915816" y="2492896"/>
            <a:ext cx="1431925" cy="584775"/>
          </a:xfrm>
          <a:prstGeom prst="rect">
            <a:avLst/>
          </a:prstGeom>
          <a:noFill/>
          <a:ln w="9525">
            <a:noFill/>
            <a:miter lim="800000"/>
            <a:headEnd/>
            <a:tailEnd/>
          </a:ln>
        </p:spPr>
        <p:txBody>
          <a:bodyPr>
            <a:spAutoFit/>
          </a:bodyPr>
          <a:lstStyle/>
          <a:p>
            <a:pPr algn="ctr">
              <a:spcBef>
                <a:spcPct val="0"/>
              </a:spcBef>
              <a:buFont typeface="Arial" pitchFamily="34" charset="0"/>
              <a:buNone/>
            </a:pPr>
            <a:r>
              <a:rPr lang="el-GR" sz="1600" b="1" i="0" dirty="0" smtClean="0">
                <a:solidFill>
                  <a:srgbClr val="141415"/>
                </a:solidFill>
                <a:latin typeface="Arial" pitchFamily="34" charset="0"/>
                <a:cs typeface="Arial" pitchFamily="34" charset="0"/>
              </a:rPr>
              <a:t>Αποτελεσματικότητα</a:t>
            </a:r>
            <a:endParaRPr lang="en-US" sz="1600" b="1" i="0" dirty="0">
              <a:solidFill>
                <a:srgbClr val="141415"/>
              </a:solidFill>
              <a:latin typeface="Arial" pitchFamily="34" charset="0"/>
              <a:cs typeface="Arial" pitchFamily="34" charset="0"/>
            </a:endParaRPr>
          </a:p>
        </p:txBody>
      </p:sp>
      <p:sp>
        <p:nvSpPr>
          <p:cNvPr id="5" name="Text Box 1042"/>
          <p:cNvSpPr txBox="1">
            <a:spLocks noChangeArrowheads="1"/>
          </p:cNvSpPr>
          <p:nvPr/>
        </p:nvSpPr>
        <p:spPr bwMode="auto">
          <a:xfrm>
            <a:off x="4788024" y="2492896"/>
            <a:ext cx="1466850" cy="584200"/>
          </a:xfrm>
          <a:prstGeom prst="rect">
            <a:avLst/>
          </a:prstGeom>
          <a:noFill/>
          <a:ln w="9525">
            <a:noFill/>
            <a:miter lim="800000"/>
            <a:headEnd/>
            <a:tailEnd/>
          </a:ln>
        </p:spPr>
        <p:txBody>
          <a:bodyPr>
            <a:spAutoFit/>
          </a:bodyPr>
          <a:lstStyle/>
          <a:p>
            <a:pPr algn="ctr">
              <a:buFont typeface="Arial" charset="0"/>
              <a:buNone/>
              <a:defRPr/>
            </a:pPr>
            <a:r>
              <a:rPr lang="el-GR" sz="1600" b="1" i="0" dirty="0">
                <a:solidFill>
                  <a:schemeClr val="bg2">
                    <a:lumMod val="10000"/>
                  </a:schemeClr>
                </a:solidFill>
                <a:latin typeface="Arial" charset="0"/>
              </a:rPr>
              <a:t>Αντίσταση στην αντοχή</a:t>
            </a:r>
            <a:endParaRPr lang="en-US" sz="1600" b="1" i="0" dirty="0">
              <a:solidFill>
                <a:schemeClr val="bg2">
                  <a:lumMod val="10000"/>
                </a:schemeClr>
              </a:solidFill>
              <a:latin typeface="Arial" charset="0"/>
            </a:endParaRPr>
          </a:p>
        </p:txBody>
      </p:sp>
      <p:sp>
        <p:nvSpPr>
          <p:cNvPr id="6" name="Text Box 1041"/>
          <p:cNvSpPr txBox="1">
            <a:spLocks noChangeArrowheads="1"/>
          </p:cNvSpPr>
          <p:nvPr/>
        </p:nvSpPr>
        <p:spPr bwMode="auto">
          <a:xfrm>
            <a:off x="3059832" y="4365104"/>
            <a:ext cx="1143000" cy="338137"/>
          </a:xfrm>
          <a:prstGeom prst="rect">
            <a:avLst/>
          </a:prstGeom>
          <a:noFill/>
          <a:ln w="9525">
            <a:noFill/>
            <a:miter lim="800000"/>
            <a:headEnd/>
            <a:tailEnd/>
          </a:ln>
        </p:spPr>
        <p:txBody>
          <a:bodyPr wrap="none">
            <a:spAutoFit/>
          </a:bodyPr>
          <a:lstStyle/>
          <a:p>
            <a:pPr algn="ctr">
              <a:buFont typeface="Arial" charset="0"/>
              <a:buNone/>
              <a:defRPr/>
            </a:pPr>
            <a:r>
              <a:rPr lang="el-GR" sz="1600" b="1" i="0" dirty="0">
                <a:solidFill>
                  <a:schemeClr val="bg2">
                    <a:lumMod val="10000"/>
                  </a:schemeClr>
                </a:solidFill>
                <a:latin typeface="Arial" charset="0"/>
              </a:rPr>
              <a:t>Ασφάλεια</a:t>
            </a:r>
            <a:endParaRPr lang="en-US" sz="1600" b="1" i="0" dirty="0">
              <a:solidFill>
                <a:schemeClr val="bg2">
                  <a:lumMod val="10000"/>
                </a:schemeClr>
              </a:solidFill>
              <a:latin typeface="Arial" charset="0"/>
            </a:endParaRPr>
          </a:p>
        </p:txBody>
      </p:sp>
      <p:sp>
        <p:nvSpPr>
          <p:cNvPr id="7" name="Text Box 1042"/>
          <p:cNvSpPr txBox="1">
            <a:spLocks noChangeArrowheads="1"/>
          </p:cNvSpPr>
          <p:nvPr/>
        </p:nvSpPr>
        <p:spPr bwMode="auto">
          <a:xfrm>
            <a:off x="4788024" y="4221088"/>
            <a:ext cx="1466850" cy="584775"/>
          </a:xfrm>
          <a:prstGeom prst="rect">
            <a:avLst/>
          </a:prstGeom>
          <a:noFill/>
          <a:ln w="9525">
            <a:noFill/>
            <a:miter lim="800000"/>
            <a:headEnd/>
            <a:tailEnd/>
          </a:ln>
        </p:spPr>
        <p:txBody>
          <a:bodyPr>
            <a:spAutoFit/>
          </a:bodyPr>
          <a:lstStyle/>
          <a:p>
            <a:pPr algn="ctr">
              <a:buFont typeface="Arial" charset="0"/>
              <a:buNone/>
              <a:defRPr/>
            </a:pPr>
            <a:r>
              <a:rPr lang="el-GR" sz="1600" b="1" i="0" dirty="0" smtClean="0">
                <a:solidFill>
                  <a:schemeClr val="bg2">
                    <a:lumMod val="10000"/>
                  </a:schemeClr>
                </a:solidFill>
                <a:latin typeface="Arial" charset="0"/>
              </a:rPr>
              <a:t>Ευχερής χορήγηση</a:t>
            </a:r>
            <a:endParaRPr lang="en-US" sz="1600" b="1" i="0" dirty="0">
              <a:solidFill>
                <a:schemeClr val="bg2">
                  <a:lumMod val="10000"/>
                </a:schemeClr>
              </a:solidFill>
              <a:latin typeface="Arial" charset="0"/>
            </a:endParaRPr>
          </a:p>
        </p:txBody>
      </p:sp>
      <p:sp>
        <p:nvSpPr>
          <p:cNvPr id="8" name="7 - Έλλειψη"/>
          <p:cNvSpPr/>
          <p:nvPr/>
        </p:nvSpPr>
        <p:spPr>
          <a:xfrm>
            <a:off x="1115616" y="2204864"/>
            <a:ext cx="115212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accent5">
                    <a:lumMod val="50000"/>
                  </a:schemeClr>
                </a:solidFill>
              </a:rPr>
              <a:t>&gt;95%</a:t>
            </a:r>
            <a:endParaRPr lang="el-GR" b="1" dirty="0">
              <a:solidFill>
                <a:schemeClr val="accent5">
                  <a:lumMod val="50000"/>
                </a:schemeClr>
              </a:solidFill>
            </a:endParaRPr>
          </a:p>
        </p:txBody>
      </p:sp>
      <p:sp>
        <p:nvSpPr>
          <p:cNvPr id="9" name="8 - Έλλειψη"/>
          <p:cNvSpPr/>
          <p:nvPr/>
        </p:nvSpPr>
        <p:spPr>
          <a:xfrm>
            <a:off x="7164288" y="2276872"/>
            <a:ext cx="115212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accent5">
                    <a:lumMod val="50000"/>
                  </a:schemeClr>
                </a:solidFill>
              </a:rPr>
              <a:t>0-1%</a:t>
            </a:r>
            <a:endParaRPr lang="el-GR" b="1" dirty="0">
              <a:solidFill>
                <a:schemeClr val="accent5">
                  <a:lumMod val="50000"/>
                </a:schemeClr>
              </a:solidFill>
            </a:endParaRPr>
          </a:p>
        </p:txBody>
      </p:sp>
      <p:sp>
        <p:nvSpPr>
          <p:cNvPr id="10" name="9 - Έλλειψη"/>
          <p:cNvSpPr/>
          <p:nvPr/>
        </p:nvSpPr>
        <p:spPr>
          <a:xfrm>
            <a:off x="611560" y="4581128"/>
            <a:ext cx="158417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accent5">
                    <a:lumMod val="50000"/>
                  </a:schemeClr>
                </a:solidFill>
              </a:rPr>
              <a:t>Εξαιρετική</a:t>
            </a:r>
            <a:endParaRPr lang="el-GR" sz="1600" b="1" dirty="0">
              <a:solidFill>
                <a:schemeClr val="accent5">
                  <a:lumMod val="50000"/>
                </a:schemeClr>
              </a:solidFill>
            </a:endParaRPr>
          </a:p>
        </p:txBody>
      </p:sp>
      <p:pic>
        <p:nvPicPr>
          <p:cNvPr id="11" name="Picture 3" descr="example-pill"/>
          <p:cNvPicPr>
            <a:picLocks noChangeAspect="1" noChangeArrowheads="1"/>
          </p:cNvPicPr>
          <p:nvPr/>
        </p:nvPicPr>
        <p:blipFill>
          <a:blip r:embed="rId3" cstate="print"/>
          <a:srcRect/>
          <a:stretch>
            <a:fillRect/>
          </a:stretch>
        </p:blipFill>
        <p:spPr>
          <a:xfrm>
            <a:off x="7020272" y="4581128"/>
            <a:ext cx="1487323" cy="968847"/>
          </a:xfrm>
          <a:prstGeom prst="rect">
            <a:avLst/>
          </a:prstGeom>
          <a:noFill/>
        </p:spPr>
      </p:pic>
      <p:sp>
        <p:nvSpPr>
          <p:cNvPr id="12" name="Rectangle 5"/>
          <p:cNvSpPr txBox="1">
            <a:spLocks noChangeArrowheads="1"/>
          </p:cNvSpPr>
          <p:nvPr/>
        </p:nvSpPr>
        <p:spPr bwMode="auto">
          <a:xfrm>
            <a:off x="539552" y="476672"/>
            <a:ext cx="8229600" cy="722313"/>
          </a:xfrm>
          <a:prstGeom prst="rect">
            <a:avLst/>
          </a:prstGeom>
          <a:noFill/>
          <a:ln w="9525">
            <a:noFill/>
            <a:miter lim="800000"/>
            <a:headEnd/>
            <a:tailEnd/>
          </a:ln>
        </p:spPr>
        <p:txBody>
          <a:bodyPr anchor="ctr"/>
          <a:lstStyle/>
          <a:p>
            <a:pPr algn="ctr" fontAlgn="base">
              <a:spcBef>
                <a:spcPct val="0"/>
              </a:spcBef>
              <a:spcAft>
                <a:spcPct val="0"/>
              </a:spcAft>
            </a:pPr>
            <a:r>
              <a:rPr lang="el-GR" sz="2800" b="1" dirty="0" smtClean="0">
                <a:solidFill>
                  <a:srgbClr val="FFFF00"/>
                </a:solidFill>
                <a:latin typeface="Arial" pitchFamily="34" charset="0"/>
                <a:cs typeface="Arial" pitchFamily="34" charset="0"/>
              </a:rPr>
              <a:t>Τι επιζητούμε από την </a:t>
            </a:r>
            <a:r>
              <a:rPr lang="el-GR" sz="2800" b="1" dirty="0" err="1" smtClean="0">
                <a:solidFill>
                  <a:srgbClr val="FFFF00"/>
                </a:solidFill>
                <a:latin typeface="Arial" pitchFamily="34" charset="0"/>
                <a:cs typeface="Arial" pitchFamily="34" charset="0"/>
              </a:rPr>
              <a:t>αντι</a:t>
            </a:r>
            <a:r>
              <a:rPr lang="el-GR" sz="2800" b="1" dirty="0" smtClean="0">
                <a:solidFill>
                  <a:srgbClr val="FFFF00"/>
                </a:solidFill>
                <a:latin typeface="Arial" pitchFamily="34" charset="0"/>
                <a:cs typeface="Arial" pitchFamily="34" charset="0"/>
              </a:rPr>
              <a:t>-</a:t>
            </a:r>
            <a:r>
              <a:rPr lang="el-GR" sz="2800" b="1" dirty="0" err="1" smtClean="0">
                <a:solidFill>
                  <a:srgbClr val="FFFF00"/>
                </a:solidFill>
                <a:latin typeface="Arial" pitchFamily="34" charset="0"/>
                <a:cs typeface="Arial" pitchFamily="34" charset="0"/>
              </a:rPr>
              <a:t>ιική</a:t>
            </a:r>
            <a:r>
              <a:rPr lang="el-GR" sz="2800" b="1" dirty="0" smtClean="0">
                <a:solidFill>
                  <a:srgbClr val="FFFF00"/>
                </a:solidFill>
                <a:latin typeface="Arial" pitchFamily="34" charset="0"/>
                <a:cs typeface="Arial" pitchFamily="34" charset="0"/>
              </a:rPr>
              <a:t> αγωγή;</a:t>
            </a:r>
            <a:endParaRPr lang="en-US" sz="2800" b="1" baseline="300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par>
                                <p:cTn id="11" presetID="8"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 Εικόνα" descr="Smoother yet to Yankeetow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500063" y="188640"/>
            <a:ext cx="8229600" cy="722313"/>
          </a:xfrm>
          <a:prstGeom prst="rect">
            <a:avLst/>
          </a:prstGeom>
          <a:noFill/>
          <a:ln w="9525">
            <a:noFill/>
            <a:miter lim="800000"/>
            <a:headEnd/>
            <a:tailEnd/>
          </a:ln>
        </p:spPr>
        <p:txBody>
          <a:bodyPr anchor="ctr"/>
          <a:lstStyle/>
          <a:p>
            <a:pPr algn="ctr" fontAlgn="base">
              <a:spcBef>
                <a:spcPct val="0"/>
              </a:spcBef>
              <a:spcAft>
                <a:spcPct val="0"/>
              </a:spcAft>
            </a:pPr>
            <a:r>
              <a:rPr lang="el-GR" sz="2800" b="1" dirty="0">
                <a:solidFill>
                  <a:schemeClr val="accent6">
                    <a:lumMod val="40000"/>
                    <a:lumOff val="60000"/>
                  </a:schemeClr>
                </a:solidFill>
                <a:latin typeface="Arial" pitchFamily="34" charset="0"/>
                <a:cs typeface="Arial" pitchFamily="34" charset="0"/>
              </a:rPr>
              <a:t>Χρόνια Ηπατίτιδα </a:t>
            </a:r>
            <a:r>
              <a:rPr lang="en-US" sz="2800" b="1" dirty="0" smtClean="0">
                <a:solidFill>
                  <a:schemeClr val="accent6">
                    <a:lumMod val="40000"/>
                    <a:lumOff val="60000"/>
                  </a:schemeClr>
                </a:solidFill>
                <a:latin typeface="Arial" pitchFamily="34" charset="0"/>
                <a:cs typeface="Arial" pitchFamily="34" charset="0"/>
              </a:rPr>
              <a:t>C</a:t>
            </a:r>
            <a:r>
              <a:rPr lang="el-GR" sz="2800" b="1" dirty="0" smtClean="0">
                <a:solidFill>
                  <a:schemeClr val="accent6">
                    <a:lumMod val="40000"/>
                    <a:lumOff val="60000"/>
                  </a:schemeClr>
                </a:solidFill>
                <a:latin typeface="Arial" pitchFamily="34" charset="0"/>
                <a:cs typeface="Arial" pitchFamily="34" charset="0"/>
              </a:rPr>
              <a:t>: </a:t>
            </a:r>
            <a:r>
              <a:rPr lang="el-GR" sz="2800" b="1" dirty="0">
                <a:solidFill>
                  <a:schemeClr val="accent6">
                    <a:lumMod val="40000"/>
                    <a:lumOff val="60000"/>
                  </a:schemeClr>
                </a:solidFill>
                <a:latin typeface="Arial" pitchFamily="34" charset="0"/>
                <a:cs typeface="Arial" pitchFamily="34" charset="0"/>
              </a:rPr>
              <a:t>Στόχοι της θεραπείας</a:t>
            </a:r>
            <a:endParaRPr lang="en-US" sz="2800" b="1" baseline="30000" dirty="0">
              <a:solidFill>
                <a:schemeClr val="accent6">
                  <a:lumMod val="40000"/>
                  <a:lumOff val="60000"/>
                </a:schemeClr>
              </a:solidFill>
              <a:latin typeface="Arial" pitchFamily="34" charset="0"/>
              <a:cs typeface="Arial" pitchFamily="34" charset="0"/>
            </a:endParaRPr>
          </a:p>
        </p:txBody>
      </p:sp>
      <p:sp>
        <p:nvSpPr>
          <p:cNvPr id="3" name="Rectangle 5"/>
          <p:cNvSpPr txBox="1">
            <a:spLocks noChangeArrowheads="1"/>
          </p:cNvSpPr>
          <p:nvPr/>
        </p:nvSpPr>
        <p:spPr bwMode="auto">
          <a:xfrm>
            <a:off x="467544" y="1196752"/>
            <a:ext cx="8229600" cy="722313"/>
          </a:xfrm>
          <a:prstGeom prst="rect">
            <a:avLst/>
          </a:prstGeom>
          <a:noFill/>
          <a:ln w="9525">
            <a:noFill/>
            <a:miter lim="800000"/>
            <a:headEnd/>
            <a:tailEnd/>
          </a:ln>
        </p:spPr>
        <p:txBody>
          <a:bodyPr anchor="ctr"/>
          <a:lstStyle/>
          <a:p>
            <a:pPr algn="ctr" fontAlgn="base">
              <a:spcBef>
                <a:spcPct val="0"/>
              </a:spcBef>
              <a:spcAft>
                <a:spcPct val="0"/>
              </a:spcAft>
            </a:pPr>
            <a:r>
              <a:rPr lang="el-GR" sz="2800" b="1" dirty="0" smtClean="0">
                <a:solidFill>
                  <a:srgbClr val="FFFF00"/>
                </a:solidFill>
                <a:latin typeface="Arial" pitchFamily="34" charset="0"/>
                <a:cs typeface="Arial" pitchFamily="34" charset="0"/>
              </a:rPr>
              <a:t>Ίαση της νόσου</a:t>
            </a:r>
            <a:endParaRPr lang="en-US" sz="2800" b="1" baseline="30000" dirty="0">
              <a:solidFill>
                <a:srgbClr val="FFFF00"/>
              </a:solidFill>
              <a:latin typeface="Arial" pitchFamily="34" charset="0"/>
              <a:cs typeface="Arial" pitchFamily="34" charset="0"/>
            </a:endParaRPr>
          </a:p>
        </p:txBody>
      </p:sp>
      <p:pic>
        <p:nvPicPr>
          <p:cNvPr id="11" name="Picture 5"/>
          <p:cNvPicPr>
            <a:picLocks noChangeAspect="1" noChangeArrowheads="1"/>
          </p:cNvPicPr>
          <p:nvPr/>
        </p:nvPicPr>
        <p:blipFill>
          <a:blip r:embed="rId2" cstate="print"/>
          <a:srcRect/>
          <a:stretch>
            <a:fillRect/>
          </a:stretch>
        </p:blipFill>
        <p:spPr bwMode="auto">
          <a:xfrm>
            <a:off x="1042988" y="4581103"/>
            <a:ext cx="2808287" cy="1800225"/>
          </a:xfrm>
          <a:prstGeom prst="rect">
            <a:avLst/>
          </a:prstGeom>
          <a:noFill/>
          <a:ln w="9525">
            <a:noFill/>
            <a:miter lim="800000"/>
            <a:headEnd/>
            <a:tailEnd/>
          </a:ln>
          <a:effectLst/>
        </p:spPr>
      </p:pic>
      <p:pic>
        <p:nvPicPr>
          <p:cNvPr id="12" name="Picture 7"/>
          <p:cNvPicPr>
            <a:picLocks noChangeAspect="1" noChangeArrowheads="1"/>
          </p:cNvPicPr>
          <p:nvPr/>
        </p:nvPicPr>
        <p:blipFill>
          <a:blip r:embed="rId3" cstate="print"/>
          <a:srcRect/>
          <a:stretch>
            <a:fillRect/>
          </a:stretch>
        </p:blipFill>
        <p:spPr bwMode="auto">
          <a:xfrm>
            <a:off x="5292725" y="4437112"/>
            <a:ext cx="2592388" cy="1909663"/>
          </a:xfrm>
          <a:prstGeom prst="rect">
            <a:avLst/>
          </a:prstGeom>
          <a:noFill/>
          <a:ln w="9525">
            <a:noFill/>
            <a:miter lim="800000"/>
            <a:headEnd/>
            <a:tailEnd/>
          </a:ln>
          <a:effectLst/>
        </p:spPr>
      </p:pic>
      <p:sp>
        <p:nvSpPr>
          <p:cNvPr id="13" name="Rectangle 9"/>
          <p:cNvSpPr>
            <a:spLocks noChangeArrowheads="1"/>
          </p:cNvSpPr>
          <p:nvPr/>
        </p:nvSpPr>
        <p:spPr bwMode="auto">
          <a:xfrm>
            <a:off x="1042988" y="3573041"/>
            <a:ext cx="2808287" cy="503237"/>
          </a:xfrm>
          <a:prstGeom prst="rect">
            <a:avLst/>
          </a:prstGeom>
          <a:solidFill>
            <a:srgbClr val="990000"/>
          </a:solidFill>
          <a:ln w="9525">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rPr>
              <a:t>PEG-IFN a-2a</a:t>
            </a:r>
            <a:endParaRPr kumimoji="0" lang="el-GR" sz="1800" b="1" i="0" u="none" strike="noStrike" kern="0" cap="none" spc="0" normalizeH="0" baseline="0" noProof="0" dirty="0" smtClean="0">
              <a:ln>
                <a:noFill/>
              </a:ln>
              <a:solidFill>
                <a:srgbClr val="FFFFFF"/>
              </a:solidFill>
              <a:effectLst/>
              <a:uLnTx/>
              <a:uFillTx/>
            </a:endParaRPr>
          </a:p>
        </p:txBody>
      </p:sp>
      <p:sp>
        <p:nvSpPr>
          <p:cNvPr id="14" name="Rectangle 10"/>
          <p:cNvSpPr>
            <a:spLocks noChangeArrowheads="1"/>
          </p:cNvSpPr>
          <p:nvPr/>
        </p:nvSpPr>
        <p:spPr bwMode="auto">
          <a:xfrm>
            <a:off x="5292725" y="2598738"/>
            <a:ext cx="2592388" cy="1838374"/>
          </a:xfrm>
          <a:prstGeom prst="rect">
            <a:avLst/>
          </a:prstGeom>
          <a:solidFill>
            <a:srgbClr val="B2B2B2"/>
          </a:solidFill>
          <a:ln w="9525">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800" b="1" i="0" u="none" strike="noStrike" kern="0" cap="none" spc="0" normalizeH="0" baseline="0" noProof="0" dirty="0" err="1" smtClean="0">
                <a:ln>
                  <a:noFill/>
                </a:ln>
                <a:solidFill>
                  <a:sysClr val="windowText" lastClr="000000"/>
                </a:solidFill>
                <a:effectLst/>
                <a:uLnTx/>
                <a:uFillTx/>
              </a:rPr>
              <a:t>Ριμπαβιρίνη</a:t>
            </a:r>
            <a:endParaRPr kumimoji="0" lang="el-GR" sz="2800" b="1" i="0" u="none" strike="noStrike" kern="0" cap="none" spc="0" normalizeH="0" baseline="0" noProof="0" dirty="0" smtClean="0">
              <a:ln>
                <a:noFill/>
              </a:ln>
              <a:solidFill>
                <a:sysClr val="windowText" lastClr="000000"/>
              </a:solidFill>
              <a:effectLst/>
              <a:uLnTx/>
              <a:uFillTx/>
            </a:endParaRPr>
          </a:p>
        </p:txBody>
      </p:sp>
      <p:sp>
        <p:nvSpPr>
          <p:cNvPr id="15" name="Rectangle 17"/>
          <p:cNvSpPr>
            <a:spLocks noChangeArrowheads="1"/>
          </p:cNvSpPr>
          <p:nvPr/>
        </p:nvSpPr>
        <p:spPr bwMode="auto">
          <a:xfrm>
            <a:off x="1042988" y="2638424"/>
            <a:ext cx="2808287" cy="934591"/>
          </a:xfrm>
          <a:prstGeom prst="rect">
            <a:avLst/>
          </a:prstGeom>
          <a:solidFill>
            <a:srgbClr val="990000"/>
          </a:solidFill>
          <a:ln w="9525">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err="1" smtClean="0">
                <a:ln>
                  <a:noFill/>
                </a:ln>
                <a:solidFill>
                  <a:srgbClr val="FFFFFF"/>
                </a:solidFill>
                <a:effectLst/>
                <a:uLnTx/>
                <a:uFillTx/>
              </a:rPr>
              <a:t>Πεγκυλιωμένη</a:t>
            </a:r>
            <a:endParaRPr kumimoji="0" lang="el-GR" sz="2400" b="1" i="0" u="none" strike="noStrike" kern="0" cap="none" spc="0" normalizeH="0" baseline="0" noProof="0" dirty="0" smtClean="0">
              <a:ln>
                <a:noFill/>
              </a:ln>
              <a:solidFill>
                <a:srgbClr val="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smtClean="0">
                <a:ln>
                  <a:noFill/>
                </a:ln>
                <a:solidFill>
                  <a:srgbClr val="FFFFFF"/>
                </a:solidFill>
                <a:effectLst/>
                <a:uLnTx/>
                <a:uFillTx/>
              </a:rPr>
              <a:t> </a:t>
            </a:r>
            <a:r>
              <a:rPr kumimoji="0" lang="el-GR" sz="2400" b="1" i="0" u="none" strike="noStrike" kern="0" cap="none" spc="0" normalizeH="0" baseline="0" noProof="0" dirty="0" err="1" smtClean="0">
                <a:ln>
                  <a:noFill/>
                </a:ln>
                <a:solidFill>
                  <a:srgbClr val="FFFFFF"/>
                </a:solidFill>
                <a:effectLst/>
                <a:uLnTx/>
                <a:uFillTx/>
              </a:rPr>
              <a:t>Ιντερφερόνη</a:t>
            </a:r>
            <a:endParaRPr kumimoji="0" lang="el-GR" sz="2400" b="1" i="0" u="none" strike="noStrike" kern="0" cap="none" spc="0" normalizeH="0" baseline="0" noProof="0" dirty="0" smtClean="0">
              <a:ln>
                <a:noFill/>
              </a:ln>
              <a:solidFill>
                <a:srgbClr val="FFFFFF"/>
              </a:solidFill>
              <a:effectLst/>
              <a:uLnTx/>
              <a:uFillTx/>
            </a:endParaRPr>
          </a:p>
        </p:txBody>
      </p:sp>
      <p:sp>
        <p:nvSpPr>
          <p:cNvPr id="16" name="Rectangle 18"/>
          <p:cNvSpPr>
            <a:spLocks noChangeArrowheads="1"/>
          </p:cNvSpPr>
          <p:nvPr/>
        </p:nvSpPr>
        <p:spPr bwMode="auto">
          <a:xfrm>
            <a:off x="1042988" y="4077866"/>
            <a:ext cx="2808287" cy="503237"/>
          </a:xfrm>
          <a:prstGeom prst="rect">
            <a:avLst/>
          </a:prstGeom>
          <a:solidFill>
            <a:srgbClr val="990000"/>
          </a:solidFill>
          <a:ln w="9525">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rPr>
              <a:t>PEG-IFN a-2</a:t>
            </a:r>
            <a:r>
              <a:rPr kumimoji="0" lang="el-GR" sz="1800" b="1" i="0" u="none" strike="noStrike" kern="0" cap="none" spc="0" normalizeH="0" baseline="0" noProof="0" dirty="0" smtClean="0">
                <a:ln>
                  <a:noFill/>
                </a:ln>
                <a:solidFill>
                  <a:srgbClr val="FFFFFF"/>
                </a:solidFill>
                <a:effectLst/>
                <a:uLnTx/>
                <a:uFillTx/>
              </a:rPr>
              <a:t>β</a:t>
            </a:r>
          </a:p>
        </p:txBody>
      </p:sp>
      <p:sp>
        <p:nvSpPr>
          <p:cNvPr id="17" name="Oval 19"/>
          <p:cNvSpPr>
            <a:spLocks noChangeArrowheads="1"/>
          </p:cNvSpPr>
          <p:nvPr/>
        </p:nvSpPr>
        <p:spPr bwMode="auto">
          <a:xfrm>
            <a:off x="4067175" y="3068191"/>
            <a:ext cx="1008063" cy="1080889"/>
          </a:xfrm>
          <a:prstGeom prst="ellipse">
            <a:avLst/>
          </a:prstGeom>
          <a:solidFill>
            <a:schemeClr val="accent5">
              <a:lumMod val="75000"/>
            </a:schemeClr>
          </a:solidFill>
          <a:ln w="9525">
            <a:no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600" b="0" i="0" u="none" strike="noStrike" kern="0" cap="none" spc="0" normalizeH="0" baseline="0" noProof="0" dirty="0" smtClean="0">
                <a:ln>
                  <a:noFill/>
                </a:ln>
                <a:solidFill>
                  <a:srgbClr val="FFFFFF"/>
                </a:solidFill>
                <a:effectLst/>
                <a:uLnTx/>
                <a:uFillTx/>
              </a:rPr>
              <a:t>+</a:t>
            </a:r>
            <a:endParaRPr kumimoji="0" lang="el-GR" sz="9600" b="0" i="0" u="none" strike="noStrike" kern="0" cap="none" spc="0" normalizeH="0" baseline="0" noProof="0" dirty="0" smtClean="0">
              <a:ln>
                <a:noFill/>
              </a:ln>
              <a:solidFill>
                <a:srgbClr val="FFFFFF"/>
              </a:solidFill>
              <a:effectLst/>
              <a:uLnTx/>
              <a:uFillTx/>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85800" y="548680"/>
            <a:ext cx="7772400" cy="533400"/>
          </a:xfrm>
          <a:noFill/>
        </p:spPr>
        <p:txBody>
          <a:bodyPr>
            <a:flatTx/>
          </a:bodyPr>
          <a:lstStyle/>
          <a:p>
            <a:r>
              <a:rPr lang="en-US" sz="2800" b="1" dirty="0" smtClean="0">
                <a:solidFill>
                  <a:schemeClr val="accent6">
                    <a:lumMod val="10000"/>
                    <a:lumOff val="90000"/>
                  </a:schemeClr>
                </a:solidFill>
                <a:latin typeface="Arial" pitchFamily="34" charset="0"/>
                <a:cs typeface="Arial" pitchFamily="34" charset="0"/>
              </a:rPr>
              <a:t>PEG-</a:t>
            </a:r>
            <a:r>
              <a:rPr lang="en-US" sz="2800" b="1" dirty="0" err="1" smtClean="0">
                <a:solidFill>
                  <a:schemeClr val="accent6">
                    <a:lumMod val="10000"/>
                    <a:lumOff val="90000"/>
                  </a:schemeClr>
                </a:solidFill>
                <a:latin typeface="Arial" pitchFamily="34" charset="0"/>
                <a:cs typeface="Arial" pitchFamily="34" charset="0"/>
              </a:rPr>
              <a:t>IFNa</a:t>
            </a:r>
            <a:r>
              <a:rPr lang="en-US" sz="2800" b="1" dirty="0" smtClean="0">
                <a:solidFill>
                  <a:schemeClr val="accent6">
                    <a:lumMod val="10000"/>
                    <a:lumOff val="90000"/>
                  </a:schemeClr>
                </a:solidFill>
                <a:latin typeface="Arial" pitchFamily="34" charset="0"/>
                <a:cs typeface="Arial" pitchFamily="34" charset="0"/>
              </a:rPr>
              <a:t> </a:t>
            </a:r>
            <a:r>
              <a:rPr lang="el-GR" sz="2800" b="1" dirty="0" smtClean="0">
                <a:solidFill>
                  <a:schemeClr val="accent6">
                    <a:lumMod val="10000"/>
                    <a:lumOff val="90000"/>
                  </a:schemeClr>
                </a:solidFill>
                <a:latin typeface="Arial" pitchFamily="34" charset="0"/>
                <a:cs typeface="Arial" pitchFamily="34" charset="0"/>
              </a:rPr>
              <a:t>και </a:t>
            </a:r>
            <a:r>
              <a:rPr lang="el-GR" sz="2800" b="1" dirty="0" err="1" smtClean="0">
                <a:solidFill>
                  <a:schemeClr val="accent6">
                    <a:lumMod val="10000"/>
                    <a:lumOff val="90000"/>
                  </a:schemeClr>
                </a:solidFill>
                <a:latin typeface="Arial" pitchFamily="34" charset="0"/>
                <a:cs typeface="Arial" pitchFamily="34" charset="0"/>
              </a:rPr>
              <a:t>Ριμπαβιρίνη</a:t>
            </a:r>
            <a:endParaRPr lang="el-GR" sz="2800" b="1" dirty="0" smtClean="0">
              <a:solidFill>
                <a:schemeClr val="accent6">
                  <a:lumMod val="10000"/>
                  <a:lumOff val="90000"/>
                </a:schemeClr>
              </a:solidFill>
              <a:latin typeface="Arial" pitchFamily="34" charset="0"/>
              <a:cs typeface="Arial" pitchFamily="34" charset="0"/>
            </a:endParaRPr>
          </a:p>
        </p:txBody>
      </p:sp>
      <p:graphicFrame>
        <p:nvGraphicFramePr>
          <p:cNvPr id="8" name="Object 3"/>
          <p:cNvGraphicFramePr>
            <a:graphicFrameLocks noChangeAspect="1"/>
          </p:cNvGraphicFramePr>
          <p:nvPr/>
        </p:nvGraphicFramePr>
        <p:xfrm>
          <a:off x="518344" y="1315424"/>
          <a:ext cx="8107312" cy="5005028"/>
        </p:xfrm>
        <a:graphic>
          <a:graphicData uri="http://schemas.openxmlformats.org/drawingml/2006/chart">
            <c:chart xmlns:c="http://schemas.openxmlformats.org/drawingml/2006/chart" xmlns:r="http://schemas.openxmlformats.org/officeDocument/2006/relationships" r:id="rId2"/>
          </a:graphicData>
        </a:graphic>
      </p:graphicFrame>
      <p:sp>
        <p:nvSpPr>
          <p:cNvPr id="9" name="8 - TextBox"/>
          <p:cNvSpPr txBox="1"/>
          <p:nvPr/>
        </p:nvSpPr>
        <p:spPr>
          <a:xfrm>
            <a:off x="3635896" y="6237312"/>
            <a:ext cx="2016224" cy="307777"/>
          </a:xfrm>
          <a:prstGeom prst="rect">
            <a:avLst/>
          </a:prstGeom>
          <a:noFill/>
        </p:spPr>
        <p:txBody>
          <a:bodyPr wrap="square" rtlCol="0">
            <a:spAutoFit/>
          </a:bodyPr>
          <a:lstStyle/>
          <a:p>
            <a:r>
              <a:rPr lang="el-GR" sz="1400" dirty="0" smtClean="0"/>
              <a:t>48 εβδομάδες θεραπείας</a:t>
            </a:r>
            <a:endParaRPr lang="el-GR" sz="1400" dirty="0"/>
          </a:p>
        </p:txBody>
      </p:sp>
      <p:sp>
        <p:nvSpPr>
          <p:cNvPr id="10" name="9 - TextBox"/>
          <p:cNvSpPr txBox="1"/>
          <p:nvPr/>
        </p:nvSpPr>
        <p:spPr>
          <a:xfrm>
            <a:off x="5868144" y="6237312"/>
            <a:ext cx="2016224" cy="307777"/>
          </a:xfrm>
          <a:prstGeom prst="rect">
            <a:avLst/>
          </a:prstGeom>
          <a:noFill/>
        </p:spPr>
        <p:txBody>
          <a:bodyPr wrap="square" rtlCol="0">
            <a:spAutoFit/>
          </a:bodyPr>
          <a:lstStyle/>
          <a:p>
            <a:r>
              <a:rPr lang="el-GR" sz="1400" dirty="0" smtClean="0"/>
              <a:t>24 εβδομάδες θεραπείας</a:t>
            </a:r>
            <a:endParaRPr lang="el-GR"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50 - Ομάδα"/>
          <p:cNvGrpSpPr/>
          <p:nvPr/>
        </p:nvGrpSpPr>
        <p:grpSpPr>
          <a:xfrm>
            <a:off x="323528" y="908720"/>
            <a:ext cx="8496943" cy="5472608"/>
            <a:chOff x="701675" y="1515372"/>
            <a:chExt cx="6894661" cy="4433907"/>
          </a:xfrm>
        </p:grpSpPr>
        <p:sp>
          <p:nvSpPr>
            <p:cNvPr id="8196" name="Text Box 8"/>
            <p:cNvSpPr txBox="1">
              <a:spLocks noChangeArrowheads="1"/>
            </p:cNvSpPr>
            <p:nvPr/>
          </p:nvSpPr>
          <p:spPr bwMode="auto">
            <a:xfrm rot="-5421350">
              <a:off x="41275" y="3071122"/>
              <a:ext cx="1633538"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algn="ctr">
                <a:buFont typeface="Arial" charset="0"/>
                <a:buNone/>
              </a:pPr>
              <a:r>
                <a:rPr lang="en-US" sz="1600"/>
                <a:t>SVR (%)</a:t>
              </a:r>
            </a:p>
          </p:txBody>
        </p:sp>
        <p:sp>
          <p:nvSpPr>
            <p:cNvPr id="8197" name="Text Box 12"/>
            <p:cNvSpPr txBox="1">
              <a:spLocks noChangeArrowheads="1"/>
            </p:cNvSpPr>
            <p:nvPr/>
          </p:nvSpPr>
          <p:spPr bwMode="auto">
            <a:xfrm>
              <a:off x="1577975" y="5011047"/>
              <a:ext cx="86042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algn="ctr" eaLnBrk="1" hangingPunct="1">
                <a:spcBef>
                  <a:spcPct val="0"/>
                </a:spcBef>
                <a:spcAft>
                  <a:spcPct val="0"/>
                </a:spcAft>
                <a:buFont typeface="Arial" charset="0"/>
                <a:buNone/>
              </a:pPr>
              <a:r>
                <a:rPr lang="en-US" sz="1400" dirty="0"/>
                <a:t>IFN</a:t>
              </a:r>
            </a:p>
            <a:p>
              <a:pPr algn="ctr" eaLnBrk="1" hangingPunct="1">
                <a:spcBef>
                  <a:spcPct val="0"/>
                </a:spcBef>
                <a:spcAft>
                  <a:spcPct val="0"/>
                </a:spcAft>
                <a:buFont typeface="Arial" charset="0"/>
                <a:buNone/>
              </a:pPr>
              <a:r>
                <a:rPr lang="en-US" sz="1400" dirty="0"/>
                <a:t>6 </a:t>
              </a:r>
              <a:r>
                <a:rPr lang="el-GR" sz="1400" dirty="0" smtClean="0"/>
                <a:t>μήνες</a:t>
              </a:r>
              <a:endParaRPr lang="en-US" sz="1400" dirty="0"/>
            </a:p>
            <a:p>
              <a:pPr algn="ctr" eaLnBrk="1" hangingPunct="1">
                <a:spcBef>
                  <a:spcPct val="0"/>
                </a:spcBef>
                <a:spcAft>
                  <a:spcPct val="0"/>
                </a:spcAft>
                <a:buFont typeface="Arial" charset="0"/>
                <a:buNone/>
              </a:pPr>
              <a:endParaRPr lang="en-US" sz="1400" dirty="0"/>
            </a:p>
          </p:txBody>
        </p:sp>
        <p:sp>
          <p:nvSpPr>
            <p:cNvPr id="8198" name="Text Box 15"/>
            <p:cNvSpPr txBox="1">
              <a:spLocks noChangeArrowheads="1"/>
            </p:cNvSpPr>
            <p:nvPr/>
          </p:nvSpPr>
          <p:spPr bwMode="auto">
            <a:xfrm>
              <a:off x="6149975" y="4995172"/>
              <a:ext cx="1106488"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algn="ctr">
                <a:spcBef>
                  <a:spcPct val="0"/>
                </a:spcBef>
                <a:spcAft>
                  <a:spcPct val="0"/>
                </a:spcAft>
                <a:buFont typeface="Arial" charset="0"/>
                <a:buNone/>
              </a:pPr>
              <a:r>
                <a:rPr lang="en-US" sz="1400" dirty="0" err="1">
                  <a:sym typeface="Symbol" pitchFamily="18" charset="2"/>
                </a:rPr>
                <a:t>PegIFN</a:t>
              </a:r>
              <a:r>
                <a:rPr lang="en-US" sz="1400" dirty="0">
                  <a:sym typeface="Symbol" pitchFamily="18" charset="2"/>
                </a:rPr>
                <a:t>/ RBV </a:t>
              </a:r>
              <a:br>
                <a:rPr lang="en-US" sz="1400" dirty="0">
                  <a:sym typeface="Symbol" pitchFamily="18" charset="2"/>
                </a:rPr>
              </a:br>
              <a:r>
                <a:rPr lang="en-US" sz="1400" dirty="0">
                  <a:sym typeface="Symbol" pitchFamily="18" charset="2"/>
                </a:rPr>
                <a:t>12 </a:t>
              </a:r>
              <a:r>
                <a:rPr lang="el-GR" sz="1400" dirty="0" smtClean="0"/>
                <a:t>μήνες</a:t>
              </a:r>
              <a:endParaRPr lang="en-US" sz="1400" dirty="0">
                <a:sym typeface="Symbol" pitchFamily="18" charset="2"/>
              </a:endParaRPr>
            </a:p>
            <a:p>
              <a:pPr algn="ctr">
                <a:spcBef>
                  <a:spcPct val="0"/>
                </a:spcBef>
                <a:spcAft>
                  <a:spcPct val="0"/>
                </a:spcAft>
                <a:buFont typeface="Arial" charset="0"/>
                <a:buNone/>
              </a:pPr>
              <a:endParaRPr lang="en-US" sz="1400" dirty="0">
                <a:sym typeface="Symbol" pitchFamily="18" charset="2"/>
              </a:endParaRPr>
            </a:p>
          </p:txBody>
        </p:sp>
        <p:sp>
          <p:nvSpPr>
            <p:cNvPr id="8199" name="Text Box 16"/>
            <p:cNvSpPr txBox="1">
              <a:spLocks noChangeArrowheads="1"/>
            </p:cNvSpPr>
            <p:nvPr/>
          </p:nvSpPr>
          <p:spPr bwMode="auto">
            <a:xfrm>
              <a:off x="2449619" y="4995172"/>
              <a:ext cx="93006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algn="ctr">
                <a:spcBef>
                  <a:spcPct val="0"/>
                </a:spcBef>
                <a:spcAft>
                  <a:spcPct val="0"/>
                </a:spcAft>
                <a:buFont typeface="Arial" charset="0"/>
                <a:buNone/>
              </a:pPr>
              <a:r>
                <a:rPr lang="en-US" sz="1400" dirty="0"/>
                <a:t>IFN</a:t>
              </a:r>
            </a:p>
            <a:p>
              <a:pPr algn="ctr">
                <a:spcBef>
                  <a:spcPct val="0"/>
                </a:spcBef>
                <a:spcAft>
                  <a:spcPct val="0"/>
                </a:spcAft>
                <a:buFont typeface="Arial" charset="0"/>
                <a:buNone/>
              </a:pPr>
              <a:r>
                <a:rPr lang="en-US" sz="1400" dirty="0"/>
                <a:t>12 </a:t>
              </a:r>
              <a:r>
                <a:rPr lang="el-GR" sz="1400" dirty="0" smtClean="0"/>
                <a:t>μήνες</a:t>
              </a:r>
              <a:endParaRPr lang="en-US" sz="1400" dirty="0"/>
            </a:p>
            <a:p>
              <a:pPr algn="ctr">
                <a:spcBef>
                  <a:spcPct val="0"/>
                </a:spcBef>
                <a:spcAft>
                  <a:spcPct val="0"/>
                </a:spcAft>
                <a:buFont typeface="Arial" charset="0"/>
                <a:buNone/>
              </a:pPr>
              <a:endParaRPr lang="en-US" sz="1400" dirty="0"/>
            </a:p>
          </p:txBody>
        </p:sp>
        <p:sp>
          <p:nvSpPr>
            <p:cNvPr id="8200" name="Text Box 17"/>
            <p:cNvSpPr txBox="1">
              <a:spLocks noChangeArrowheads="1"/>
            </p:cNvSpPr>
            <p:nvPr/>
          </p:nvSpPr>
          <p:spPr bwMode="auto">
            <a:xfrm>
              <a:off x="4244975" y="4995172"/>
              <a:ext cx="106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algn="ctr" eaLnBrk="1" hangingPunct="1">
                <a:spcBef>
                  <a:spcPct val="0"/>
                </a:spcBef>
                <a:spcAft>
                  <a:spcPct val="0"/>
                </a:spcAft>
                <a:buFont typeface="Arial" charset="0"/>
                <a:buNone/>
              </a:pPr>
              <a:r>
                <a:rPr lang="en-US" sz="1400" dirty="0"/>
                <a:t>IFN/RBV</a:t>
              </a:r>
            </a:p>
            <a:p>
              <a:pPr algn="ctr" eaLnBrk="1" hangingPunct="1">
                <a:spcBef>
                  <a:spcPct val="0"/>
                </a:spcBef>
                <a:spcAft>
                  <a:spcPct val="0"/>
                </a:spcAft>
                <a:buFont typeface="Arial" charset="0"/>
                <a:buNone/>
              </a:pPr>
              <a:r>
                <a:rPr lang="en-US" sz="1400" dirty="0"/>
                <a:t>12 </a:t>
              </a:r>
              <a:r>
                <a:rPr lang="el-GR" sz="1400" dirty="0" smtClean="0"/>
                <a:t>μήνες</a:t>
              </a:r>
              <a:endParaRPr lang="en-US" sz="1400" dirty="0"/>
            </a:p>
            <a:p>
              <a:pPr algn="ctr">
                <a:spcBef>
                  <a:spcPct val="0"/>
                </a:spcBef>
                <a:spcAft>
                  <a:spcPct val="0"/>
                </a:spcAft>
                <a:buFont typeface="Arial" charset="0"/>
                <a:buNone/>
              </a:pPr>
              <a:endParaRPr lang="en-US" sz="1400" dirty="0"/>
            </a:p>
          </p:txBody>
        </p:sp>
        <p:sp>
          <p:nvSpPr>
            <p:cNvPr id="8201" name="Text Box 18"/>
            <p:cNvSpPr txBox="1">
              <a:spLocks noChangeArrowheads="1"/>
            </p:cNvSpPr>
            <p:nvPr/>
          </p:nvSpPr>
          <p:spPr bwMode="auto">
            <a:xfrm>
              <a:off x="5274575" y="4995172"/>
              <a:ext cx="93006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algn="ctr">
                <a:spcBef>
                  <a:spcPct val="0"/>
                </a:spcBef>
                <a:spcAft>
                  <a:spcPct val="0"/>
                </a:spcAft>
                <a:buFont typeface="Arial" charset="0"/>
                <a:buNone/>
              </a:pPr>
              <a:r>
                <a:rPr lang="en-US" sz="1400" dirty="0" err="1"/>
                <a:t>PegIFN</a:t>
              </a:r>
              <a:endParaRPr lang="en-US" sz="1400" dirty="0"/>
            </a:p>
            <a:p>
              <a:pPr algn="ctr">
                <a:spcBef>
                  <a:spcPct val="0"/>
                </a:spcBef>
                <a:spcAft>
                  <a:spcPct val="0"/>
                </a:spcAft>
                <a:buFont typeface="Arial" charset="0"/>
                <a:buNone/>
              </a:pPr>
              <a:r>
                <a:rPr lang="en-US" sz="1400" dirty="0"/>
                <a:t>12 </a:t>
              </a:r>
              <a:r>
                <a:rPr lang="el-GR" sz="1400" dirty="0" smtClean="0"/>
                <a:t>μήνες</a:t>
              </a:r>
              <a:endParaRPr lang="en-US" sz="1400" dirty="0"/>
            </a:p>
            <a:p>
              <a:pPr algn="ctr">
                <a:spcBef>
                  <a:spcPct val="0"/>
                </a:spcBef>
                <a:spcAft>
                  <a:spcPct val="0"/>
                </a:spcAft>
                <a:buFont typeface="Arial" charset="0"/>
                <a:buNone/>
              </a:pPr>
              <a:endParaRPr lang="en-US" sz="1400" dirty="0"/>
            </a:p>
          </p:txBody>
        </p:sp>
        <p:sp>
          <p:nvSpPr>
            <p:cNvPr id="8202" name="Rectangle 13"/>
            <p:cNvSpPr>
              <a:spLocks noChangeArrowheads="1"/>
            </p:cNvSpPr>
            <p:nvPr/>
          </p:nvSpPr>
          <p:spPr bwMode="auto">
            <a:xfrm>
              <a:off x="5235575" y="2115447"/>
              <a:ext cx="641350"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sz="1600" b="0"/>
                <a:t>2001</a:t>
              </a:r>
            </a:p>
          </p:txBody>
        </p:sp>
        <p:sp>
          <p:nvSpPr>
            <p:cNvPr id="8203" name="Line 14"/>
            <p:cNvSpPr>
              <a:spLocks noChangeShapeType="1"/>
            </p:cNvSpPr>
            <p:nvPr/>
          </p:nvSpPr>
          <p:spPr bwMode="auto">
            <a:xfrm flipV="1">
              <a:off x="2339975" y="2801247"/>
              <a:ext cx="1219200" cy="3048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204" name="Rectangle 15"/>
            <p:cNvSpPr>
              <a:spLocks noChangeArrowheads="1"/>
            </p:cNvSpPr>
            <p:nvPr/>
          </p:nvSpPr>
          <p:spPr bwMode="auto">
            <a:xfrm>
              <a:off x="3482975" y="2572647"/>
              <a:ext cx="641350"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sz="1600" b="0"/>
                <a:t>1998</a:t>
              </a:r>
            </a:p>
          </p:txBody>
        </p:sp>
        <p:sp>
          <p:nvSpPr>
            <p:cNvPr id="8206" name="Line 17"/>
            <p:cNvSpPr>
              <a:spLocks noChangeShapeType="1"/>
            </p:cNvSpPr>
            <p:nvPr/>
          </p:nvSpPr>
          <p:spPr bwMode="auto">
            <a:xfrm flipV="1">
              <a:off x="4092575" y="2344047"/>
              <a:ext cx="1219200" cy="3048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207" name="Line 18"/>
            <p:cNvSpPr>
              <a:spLocks noChangeShapeType="1"/>
            </p:cNvSpPr>
            <p:nvPr/>
          </p:nvSpPr>
          <p:spPr bwMode="auto">
            <a:xfrm flipV="1">
              <a:off x="5845175" y="1916831"/>
              <a:ext cx="1031081" cy="274815"/>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208" name="Rectangle 19"/>
            <p:cNvSpPr>
              <a:spLocks noChangeArrowheads="1"/>
            </p:cNvSpPr>
            <p:nvPr/>
          </p:nvSpPr>
          <p:spPr bwMode="auto">
            <a:xfrm>
              <a:off x="1730375" y="2344047"/>
              <a:ext cx="113347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0"/>
                </a:spcBef>
                <a:spcAft>
                  <a:spcPct val="0"/>
                </a:spcAft>
                <a:buFont typeface="Arial" charset="0"/>
                <a:buNone/>
              </a:pPr>
              <a:r>
                <a:rPr lang="el-GR" sz="1600" dirty="0" smtClean="0">
                  <a:solidFill>
                    <a:srgbClr val="5AAACE"/>
                  </a:solidFill>
                  <a:cs typeface="Arial" charset="0"/>
                </a:rPr>
                <a:t>Κλασσική</a:t>
              </a:r>
              <a:endParaRPr lang="en-US" sz="1600" dirty="0">
                <a:solidFill>
                  <a:srgbClr val="5AAACE"/>
                </a:solidFill>
                <a:cs typeface="Arial" charset="0"/>
              </a:endParaRPr>
            </a:p>
            <a:p>
              <a:pPr algn="ctr">
                <a:spcBef>
                  <a:spcPct val="0"/>
                </a:spcBef>
                <a:spcAft>
                  <a:spcPct val="0"/>
                </a:spcAft>
                <a:buFont typeface="Arial" charset="0"/>
                <a:buNone/>
              </a:pPr>
              <a:r>
                <a:rPr lang="en-US" sz="1600" dirty="0">
                  <a:solidFill>
                    <a:srgbClr val="5AAACE"/>
                  </a:solidFill>
                  <a:cs typeface="Arial" charset="0"/>
                </a:rPr>
                <a:t>IFN</a:t>
              </a:r>
            </a:p>
          </p:txBody>
        </p:sp>
        <p:sp>
          <p:nvSpPr>
            <p:cNvPr id="8209" name="Rectangle 20"/>
            <p:cNvSpPr>
              <a:spLocks noChangeArrowheads="1"/>
            </p:cNvSpPr>
            <p:nvPr/>
          </p:nvSpPr>
          <p:spPr bwMode="auto">
            <a:xfrm>
              <a:off x="3530600" y="2163072"/>
              <a:ext cx="633413"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sz="1600">
                  <a:solidFill>
                    <a:srgbClr val="F6A108"/>
                  </a:solidFill>
                </a:rPr>
                <a:t>RBV</a:t>
              </a:r>
            </a:p>
          </p:txBody>
        </p:sp>
        <p:sp>
          <p:nvSpPr>
            <p:cNvPr id="8210" name="Rectangle 21"/>
            <p:cNvSpPr>
              <a:spLocks noChangeArrowheads="1"/>
            </p:cNvSpPr>
            <p:nvPr/>
          </p:nvSpPr>
          <p:spPr bwMode="auto">
            <a:xfrm>
              <a:off x="4999038" y="1734447"/>
              <a:ext cx="890587" cy="31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sz="1600">
                  <a:solidFill>
                    <a:srgbClr val="12AD2B"/>
                  </a:solidFill>
                </a:rPr>
                <a:t>PegIFN</a:t>
              </a:r>
            </a:p>
          </p:txBody>
        </p:sp>
        <p:sp>
          <p:nvSpPr>
            <p:cNvPr id="8211" name="Rectangle 22"/>
            <p:cNvSpPr>
              <a:spLocks noChangeArrowheads="1"/>
            </p:cNvSpPr>
            <p:nvPr/>
          </p:nvSpPr>
          <p:spPr bwMode="auto">
            <a:xfrm>
              <a:off x="1730375" y="2953647"/>
              <a:ext cx="641350"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sz="1600" b="0"/>
                <a:t>1991</a:t>
              </a:r>
            </a:p>
          </p:txBody>
        </p:sp>
        <p:sp>
          <p:nvSpPr>
            <p:cNvPr id="8214" name="Text Box 17"/>
            <p:cNvSpPr txBox="1">
              <a:spLocks noChangeArrowheads="1"/>
            </p:cNvSpPr>
            <p:nvPr/>
          </p:nvSpPr>
          <p:spPr bwMode="auto">
            <a:xfrm>
              <a:off x="3357563" y="4995172"/>
              <a:ext cx="106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128"/>
                </a:defRPr>
              </a:lvl9pPr>
            </a:lstStyle>
            <a:p>
              <a:pPr algn="ctr" eaLnBrk="1" hangingPunct="1">
                <a:spcBef>
                  <a:spcPct val="0"/>
                </a:spcBef>
                <a:spcAft>
                  <a:spcPct val="0"/>
                </a:spcAft>
                <a:buFont typeface="Arial" charset="0"/>
                <a:buNone/>
              </a:pPr>
              <a:r>
                <a:rPr lang="en-US" sz="1400" dirty="0"/>
                <a:t>IFN/RBV</a:t>
              </a:r>
            </a:p>
            <a:p>
              <a:pPr algn="ctr" eaLnBrk="1" hangingPunct="1">
                <a:spcBef>
                  <a:spcPct val="0"/>
                </a:spcBef>
                <a:spcAft>
                  <a:spcPct val="0"/>
                </a:spcAft>
                <a:buFont typeface="Arial" charset="0"/>
                <a:buNone/>
              </a:pPr>
              <a:r>
                <a:rPr lang="en-US" sz="1400" dirty="0"/>
                <a:t>6 </a:t>
              </a:r>
              <a:r>
                <a:rPr lang="el-GR" sz="1400" dirty="0" smtClean="0"/>
                <a:t>μήνες</a:t>
              </a:r>
              <a:endParaRPr lang="en-US" sz="1400" dirty="0"/>
            </a:p>
            <a:p>
              <a:pPr algn="ctr">
                <a:spcBef>
                  <a:spcPct val="0"/>
                </a:spcBef>
                <a:spcAft>
                  <a:spcPct val="0"/>
                </a:spcAft>
                <a:buFont typeface="Arial" charset="0"/>
                <a:buNone/>
              </a:pPr>
              <a:endParaRPr lang="en-US" sz="1400" dirty="0"/>
            </a:p>
          </p:txBody>
        </p:sp>
        <p:sp>
          <p:nvSpPr>
            <p:cNvPr id="8215" name="Rectangle 6"/>
            <p:cNvSpPr>
              <a:spLocks noChangeArrowheads="1"/>
            </p:cNvSpPr>
            <p:nvPr/>
          </p:nvSpPr>
          <p:spPr bwMode="auto">
            <a:xfrm>
              <a:off x="1830388" y="4734822"/>
              <a:ext cx="381000" cy="209550"/>
            </a:xfrm>
            <a:prstGeom prst="rect">
              <a:avLst/>
            </a:prstGeom>
            <a:solidFill>
              <a:srgbClr val="5AAACE"/>
            </a:solidFill>
            <a:ln w="9525">
              <a:solidFill>
                <a:schemeClr val="bg1"/>
              </a:solidFill>
              <a:miter lim="800000"/>
              <a:headEnd/>
              <a:tailEnd/>
            </a:ln>
          </p:spPr>
          <p:txBody>
            <a:bodyPr/>
            <a:lstStyle/>
            <a:p>
              <a:pPr>
                <a:buFont typeface="Arial" charset="0"/>
                <a:buNone/>
              </a:pPr>
              <a:endParaRPr lang="en-GB"/>
            </a:p>
          </p:txBody>
        </p:sp>
        <p:sp>
          <p:nvSpPr>
            <p:cNvPr id="8216" name="Rectangle 8"/>
            <p:cNvSpPr>
              <a:spLocks noChangeArrowheads="1"/>
            </p:cNvSpPr>
            <p:nvPr/>
          </p:nvSpPr>
          <p:spPr bwMode="auto">
            <a:xfrm>
              <a:off x="2763838" y="4410972"/>
              <a:ext cx="381000" cy="533400"/>
            </a:xfrm>
            <a:prstGeom prst="rect">
              <a:avLst/>
            </a:prstGeom>
            <a:solidFill>
              <a:srgbClr val="5AAACE"/>
            </a:solidFill>
            <a:ln w="9525">
              <a:solidFill>
                <a:schemeClr val="bg1"/>
              </a:solidFill>
              <a:miter lim="800000"/>
              <a:headEnd/>
              <a:tailEnd/>
            </a:ln>
          </p:spPr>
          <p:txBody>
            <a:bodyPr/>
            <a:lstStyle/>
            <a:p>
              <a:pPr>
                <a:buFont typeface="Arial" charset="0"/>
                <a:buNone/>
              </a:pPr>
              <a:endParaRPr lang="en-GB"/>
            </a:p>
          </p:txBody>
        </p:sp>
        <p:sp>
          <p:nvSpPr>
            <p:cNvPr id="8217" name="Rectangle 10"/>
            <p:cNvSpPr>
              <a:spLocks noChangeArrowheads="1"/>
            </p:cNvSpPr>
            <p:nvPr/>
          </p:nvSpPr>
          <p:spPr bwMode="auto">
            <a:xfrm>
              <a:off x="3697288" y="3810897"/>
              <a:ext cx="381000" cy="1133475"/>
            </a:xfrm>
            <a:prstGeom prst="rect">
              <a:avLst/>
            </a:prstGeom>
            <a:solidFill>
              <a:srgbClr val="F6A108"/>
            </a:solidFill>
            <a:ln w="9525">
              <a:solidFill>
                <a:schemeClr val="bg1"/>
              </a:solidFill>
              <a:miter lim="800000"/>
              <a:headEnd/>
              <a:tailEnd/>
            </a:ln>
          </p:spPr>
          <p:txBody>
            <a:bodyPr/>
            <a:lstStyle/>
            <a:p>
              <a:pPr>
                <a:buFont typeface="Arial" charset="0"/>
                <a:buNone/>
              </a:pPr>
              <a:endParaRPr lang="en-GB"/>
            </a:p>
          </p:txBody>
        </p:sp>
        <p:sp>
          <p:nvSpPr>
            <p:cNvPr id="8218" name="Rectangle 12"/>
            <p:cNvSpPr>
              <a:spLocks noChangeArrowheads="1"/>
            </p:cNvSpPr>
            <p:nvPr/>
          </p:nvSpPr>
          <p:spPr bwMode="auto">
            <a:xfrm>
              <a:off x="4630738" y="3544197"/>
              <a:ext cx="381000" cy="1400175"/>
            </a:xfrm>
            <a:prstGeom prst="rect">
              <a:avLst/>
            </a:prstGeom>
            <a:solidFill>
              <a:srgbClr val="F6A108"/>
            </a:solidFill>
            <a:ln w="9525">
              <a:solidFill>
                <a:schemeClr val="bg1"/>
              </a:solidFill>
              <a:miter lim="800000"/>
              <a:headEnd/>
              <a:tailEnd/>
            </a:ln>
          </p:spPr>
          <p:txBody>
            <a:bodyPr/>
            <a:lstStyle/>
            <a:p>
              <a:pPr>
                <a:buFont typeface="Arial" charset="0"/>
                <a:buNone/>
              </a:pPr>
              <a:endParaRPr lang="en-GB"/>
            </a:p>
          </p:txBody>
        </p:sp>
        <p:sp>
          <p:nvSpPr>
            <p:cNvPr id="8219" name="Rectangle 14"/>
            <p:cNvSpPr>
              <a:spLocks noChangeArrowheads="1"/>
            </p:cNvSpPr>
            <p:nvPr/>
          </p:nvSpPr>
          <p:spPr bwMode="auto">
            <a:xfrm>
              <a:off x="5564188" y="3648972"/>
              <a:ext cx="390525" cy="1295400"/>
            </a:xfrm>
            <a:prstGeom prst="rect">
              <a:avLst/>
            </a:prstGeom>
            <a:solidFill>
              <a:srgbClr val="12AD2B"/>
            </a:solidFill>
            <a:ln w="9525">
              <a:solidFill>
                <a:schemeClr val="bg1"/>
              </a:solidFill>
              <a:miter lim="800000"/>
              <a:headEnd/>
              <a:tailEnd/>
            </a:ln>
          </p:spPr>
          <p:txBody>
            <a:bodyPr/>
            <a:lstStyle/>
            <a:p>
              <a:pPr>
                <a:buFont typeface="Arial" charset="0"/>
                <a:buNone/>
              </a:pPr>
              <a:endParaRPr lang="en-GB"/>
            </a:p>
          </p:txBody>
        </p:sp>
        <p:sp>
          <p:nvSpPr>
            <p:cNvPr id="8220" name="Rectangle 16"/>
            <p:cNvSpPr>
              <a:spLocks noChangeArrowheads="1"/>
            </p:cNvSpPr>
            <p:nvPr/>
          </p:nvSpPr>
          <p:spPr bwMode="auto">
            <a:xfrm>
              <a:off x="6497638" y="3115572"/>
              <a:ext cx="390525" cy="1828800"/>
            </a:xfrm>
            <a:prstGeom prst="rect">
              <a:avLst/>
            </a:prstGeom>
            <a:solidFill>
              <a:srgbClr val="12AD2B"/>
            </a:solidFill>
            <a:ln w="9525">
              <a:solidFill>
                <a:schemeClr val="bg1"/>
              </a:solidFill>
              <a:miter lim="800000"/>
              <a:headEnd/>
              <a:tailEnd/>
            </a:ln>
          </p:spPr>
          <p:txBody>
            <a:bodyPr/>
            <a:lstStyle/>
            <a:p>
              <a:pPr>
                <a:buFont typeface="Arial" charset="0"/>
                <a:buNone/>
              </a:pPr>
              <a:endParaRPr lang="en-GB"/>
            </a:p>
          </p:txBody>
        </p:sp>
        <p:sp>
          <p:nvSpPr>
            <p:cNvPr id="8222" name="Rectangle 24"/>
            <p:cNvSpPr>
              <a:spLocks noChangeArrowheads="1"/>
            </p:cNvSpPr>
            <p:nvPr/>
          </p:nvSpPr>
          <p:spPr bwMode="auto">
            <a:xfrm>
              <a:off x="1947863" y="4480822"/>
              <a:ext cx="114300"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a:t>6</a:t>
              </a:r>
              <a:endParaRPr lang="en-US"/>
            </a:p>
          </p:txBody>
        </p:sp>
        <p:sp>
          <p:nvSpPr>
            <p:cNvPr id="8223" name="Rectangle 25"/>
            <p:cNvSpPr>
              <a:spLocks noChangeArrowheads="1"/>
            </p:cNvSpPr>
            <p:nvPr/>
          </p:nvSpPr>
          <p:spPr bwMode="auto">
            <a:xfrm>
              <a:off x="2825750" y="4131572"/>
              <a:ext cx="228600"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a:t>16</a:t>
              </a:r>
              <a:endParaRPr lang="en-US"/>
            </a:p>
          </p:txBody>
        </p:sp>
        <p:sp>
          <p:nvSpPr>
            <p:cNvPr id="8224" name="Rectangle 26"/>
            <p:cNvSpPr>
              <a:spLocks noChangeArrowheads="1"/>
            </p:cNvSpPr>
            <p:nvPr/>
          </p:nvSpPr>
          <p:spPr bwMode="auto">
            <a:xfrm>
              <a:off x="3760788" y="3534672"/>
              <a:ext cx="228600"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a:t>34</a:t>
              </a:r>
              <a:endParaRPr lang="en-US"/>
            </a:p>
          </p:txBody>
        </p:sp>
        <p:sp>
          <p:nvSpPr>
            <p:cNvPr id="8225" name="Rectangle 27"/>
            <p:cNvSpPr>
              <a:spLocks noChangeArrowheads="1"/>
            </p:cNvSpPr>
            <p:nvPr/>
          </p:nvSpPr>
          <p:spPr bwMode="auto">
            <a:xfrm>
              <a:off x="4695825" y="3269560"/>
              <a:ext cx="228600"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a:t>42</a:t>
              </a:r>
              <a:endParaRPr lang="en-US"/>
            </a:p>
          </p:txBody>
        </p:sp>
        <p:sp>
          <p:nvSpPr>
            <p:cNvPr id="8226" name="Rectangle 28"/>
            <p:cNvSpPr>
              <a:spLocks noChangeArrowheads="1"/>
            </p:cNvSpPr>
            <p:nvPr/>
          </p:nvSpPr>
          <p:spPr bwMode="auto">
            <a:xfrm>
              <a:off x="5630863" y="3369572"/>
              <a:ext cx="228600"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dirty="0"/>
                <a:t>39</a:t>
              </a:r>
              <a:endParaRPr lang="en-US" dirty="0"/>
            </a:p>
          </p:txBody>
        </p:sp>
        <p:sp>
          <p:nvSpPr>
            <p:cNvPr id="8227" name="Rectangle 29"/>
            <p:cNvSpPr>
              <a:spLocks noChangeArrowheads="1"/>
            </p:cNvSpPr>
            <p:nvPr/>
          </p:nvSpPr>
          <p:spPr bwMode="auto">
            <a:xfrm>
              <a:off x="6565900" y="2839347"/>
              <a:ext cx="20839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dirty="0" smtClean="0"/>
                <a:t>5</a:t>
              </a:r>
              <a:r>
                <a:rPr lang="el-GR" sz="1600" dirty="0" smtClean="0"/>
                <a:t>6</a:t>
              </a:r>
              <a:endParaRPr lang="en-US" dirty="0"/>
            </a:p>
          </p:txBody>
        </p:sp>
        <p:sp>
          <p:nvSpPr>
            <p:cNvPr id="8229" name="Rectangle 31"/>
            <p:cNvSpPr>
              <a:spLocks noChangeArrowheads="1"/>
            </p:cNvSpPr>
            <p:nvPr/>
          </p:nvSpPr>
          <p:spPr bwMode="auto">
            <a:xfrm>
              <a:off x="1319213" y="4830072"/>
              <a:ext cx="1143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b="0"/>
                <a:t>0</a:t>
              </a:r>
            </a:p>
          </p:txBody>
        </p:sp>
        <p:sp>
          <p:nvSpPr>
            <p:cNvPr id="8230" name="Rectangle 32"/>
            <p:cNvSpPr>
              <a:spLocks noChangeArrowheads="1"/>
            </p:cNvSpPr>
            <p:nvPr/>
          </p:nvSpPr>
          <p:spPr bwMode="auto">
            <a:xfrm>
              <a:off x="1206500" y="4166497"/>
              <a:ext cx="22701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b="0"/>
                <a:t>20</a:t>
              </a:r>
            </a:p>
          </p:txBody>
        </p:sp>
        <p:sp>
          <p:nvSpPr>
            <p:cNvPr id="8231" name="Rectangle 33"/>
            <p:cNvSpPr>
              <a:spLocks noChangeArrowheads="1"/>
            </p:cNvSpPr>
            <p:nvPr/>
          </p:nvSpPr>
          <p:spPr bwMode="auto">
            <a:xfrm>
              <a:off x="1206500" y="3504510"/>
              <a:ext cx="22701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b="0"/>
                <a:t>40</a:t>
              </a:r>
            </a:p>
          </p:txBody>
        </p:sp>
        <p:sp>
          <p:nvSpPr>
            <p:cNvPr id="8232" name="Rectangle 34"/>
            <p:cNvSpPr>
              <a:spLocks noChangeArrowheads="1"/>
            </p:cNvSpPr>
            <p:nvPr/>
          </p:nvSpPr>
          <p:spPr bwMode="auto">
            <a:xfrm>
              <a:off x="1206500" y="2840935"/>
              <a:ext cx="22701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b="0"/>
                <a:t>60</a:t>
              </a:r>
            </a:p>
          </p:txBody>
        </p:sp>
        <p:sp>
          <p:nvSpPr>
            <p:cNvPr id="8233" name="Rectangle 35"/>
            <p:cNvSpPr>
              <a:spLocks noChangeArrowheads="1"/>
            </p:cNvSpPr>
            <p:nvPr/>
          </p:nvSpPr>
          <p:spPr bwMode="auto">
            <a:xfrm>
              <a:off x="1206500" y="2178947"/>
              <a:ext cx="22701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b="0"/>
                <a:t>80</a:t>
              </a:r>
            </a:p>
          </p:txBody>
        </p:sp>
        <p:sp>
          <p:nvSpPr>
            <p:cNvPr id="8234" name="Rectangle 36"/>
            <p:cNvSpPr>
              <a:spLocks noChangeArrowheads="1"/>
            </p:cNvSpPr>
            <p:nvPr/>
          </p:nvSpPr>
          <p:spPr bwMode="auto">
            <a:xfrm>
              <a:off x="1092200" y="1515372"/>
              <a:ext cx="341313"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sz="1600" b="0"/>
                <a:t>100</a:t>
              </a:r>
            </a:p>
          </p:txBody>
        </p:sp>
        <p:cxnSp>
          <p:nvCxnSpPr>
            <p:cNvPr id="8235" name="Straight Connector 47"/>
            <p:cNvCxnSpPr>
              <a:cxnSpLocks noChangeShapeType="1"/>
            </p:cNvCxnSpPr>
            <p:nvPr/>
          </p:nvCxnSpPr>
          <p:spPr bwMode="auto">
            <a:xfrm>
              <a:off x="1539875" y="4926910"/>
              <a:ext cx="6056461" cy="1425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36" name="Straight Connector 49"/>
            <p:cNvCxnSpPr>
              <a:cxnSpLocks noChangeShapeType="1"/>
            </p:cNvCxnSpPr>
            <p:nvPr/>
          </p:nvCxnSpPr>
          <p:spPr bwMode="auto">
            <a:xfrm flipH="1" flipV="1">
              <a:off x="1547813" y="1615385"/>
              <a:ext cx="0" cy="33194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37" name="Straight Connector 51"/>
            <p:cNvCxnSpPr>
              <a:cxnSpLocks noChangeShapeType="1"/>
            </p:cNvCxnSpPr>
            <p:nvPr/>
          </p:nvCxnSpPr>
          <p:spPr bwMode="auto">
            <a:xfrm flipV="1">
              <a:off x="1473200" y="1632847"/>
              <a:ext cx="635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38" name="Straight Connector 52"/>
            <p:cNvCxnSpPr>
              <a:cxnSpLocks noChangeShapeType="1"/>
            </p:cNvCxnSpPr>
            <p:nvPr/>
          </p:nvCxnSpPr>
          <p:spPr bwMode="auto">
            <a:xfrm flipV="1">
              <a:off x="1473200" y="2278960"/>
              <a:ext cx="635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39" name="Straight Connector 53"/>
            <p:cNvCxnSpPr>
              <a:cxnSpLocks noChangeShapeType="1"/>
            </p:cNvCxnSpPr>
            <p:nvPr/>
          </p:nvCxnSpPr>
          <p:spPr bwMode="auto">
            <a:xfrm flipV="1">
              <a:off x="1473200" y="2940947"/>
              <a:ext cx="635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0" name="Straight Connector 54"/>
            <p:cNvCxnSpPr>
              <a:cxnSpLocks noChangeShapeType="1"/>
            </p:cNvCxnSpPr>
            <p:nvPr/>
          </p:nvCxnSpPr>
          <p:spPr bwMode="auto">
            <a:xfrm flipV="1">
              <a:off x="1473200" y="3604522"/>
              <a:ext cx="635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1" name="Straight Connector 55"/>
            <p:cNvCxnSpPr>
              <a:cxnSpLocks noChangeShapeType="1"/>
            </p:cNvCxnSpPr>
            <p:nvPr/>
          </p:nvCxnSpPr>
          <p:spPr bwMode="auto">
            <a:xfrm flipV="1">
              <a:off x="1473200" y="4280797"/>
              <a:ext cx="635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2" name="Straight Connector 56"/>
            <p:cNvCxnSpPr>
              <a:cxnSpLocks noChangeShapeType="1"/>
            </p:cNvCxnSpPr>
            <p:nvPr/>
          </p:nvCxnSpPr>
          <p:spPr bwMode="auto">
            <a:xfrm flipV="1">
              <a:off x="1473200" y="4926910"/>
              <a:ext cx="635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3" name="Straight Connector 57"/>
            <p:cNvCxnSpPr>
              <a:cxnSpLocks noChangeShapeType="1"/>
            </p:cNvCxnSpPr>
            <p:nvPr/>
          </p:nvCxnSpPr>
          <p:spPr bwMode="auto">
            <a:xfrm rot="5400000" flipV="1">
              <a:off x="1515269" y="4965804"/>
              <a:ext cx="6508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4" name="Straight Connector 58"/>
            <p:cNvCxnSpPr>
              <a:cxnSpLocks noChangeShapeType="1"/>
            </p:cNvCxnSpPr>
            <p:nvPr/>
          </p:nvCxnSpPr>
          <p:spPr bwMode="auto">
            <a:xfrm rot="5400000" flipV="1">
              <a:off x="2404269" y="4965804"/>
              <a:ext cx="6508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5" name="Straight Connector 59"/>
            <p:cNvCxnSpPr>
              <a:cxnSpLocks noChangeShapeType="1"/>
            </p:cNvCxnSpPr>
            <p:nvPr/>
          </p:nvCxnSpPr>
          <p:spPr bwMode="auto">
            <a:xfrm rot="5400000" flipV="1">
              <a:off x="3383756" y="4965804"/>
              <a:ext cx="6508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6" name="Straight Connector 60"/>
            <p:cNvCxnSpPr>
              <a:cxnSpLocks noChangeShapeType="1"/>
            </p:cNvCxnSpPr>
            <p:nvPr/>
          </p:nvCxnSpPr>
          <p:spPr bwMode="auto">
            <a:xfrm rot="5400000" flipV="1">
              <a:off x="4323556" y="4965804"/>
              <a:ext cx="6508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7" name="Straight Connector 61"/>
            <p:cNvCxnSpPr>
              <a:cxnSpLocks noChangeShapeType="1"/>
            </p:cNvCxnSpPr>
            <p:nvPr/>
          </p:nvCxnSpPr>
          <p:spPr bwMode="auto">
            <a:xfrm rot="5400000" flipV="1">
              <a:off x="5242719" y="4965804"/>
              <a:ext cx="6508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8" name="Straight Connector 62"/>
            <p:cNvCxnSpPr>
              <a:cxnSpLocks noChangeShapeType="1"/>
            </p:cNvCxnSpPr>
            <p:nvPr/>
          </p:nvCxnSpPr>
          <p:spPr bwMode="auto">
            <a:xfrm rot="5400000" flipV="1">
              <a:off x="6192044" y="4965804"/>
              <a:ext cx="6508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8249" name="Straight Connector 63"/>
            <p:cNvCxnSpPr>
              <a:cxnSpLocks noChangeShapeType="1"/>
            </p:cNvCxnSpPr>
            <p:nvPr/>
          </p:nvCxnSpPr>
          <p:spPr bwMode="auto">
            <a:xfrm rot="5400000" flipV="1">
              <a:off x="7131844" y="4965804"/>
              <a:ext cx="6508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grpSp>
    </p:spTree>
    <p:extLst>
      <p:ext uri="{BB962C8B-B14F-4D97-AF65-F5344CB8AC3E}">
        <p14:creationId xmlns="" xmlns:p14="http://schemas.microsoft.com/office/powerpoint/2010/main" val="81580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dirty="0" err="1" smtClean="0">
                <a:solidFill>
                  <a:srgbClr val="FFC000"/>
                </a:solidFill>
                <a:latin typeface="Arial Greek" pitchFamily="34" charset="0"/>
              </a:rPr>
              <a:t>Αντι</a:t>
            </a:r>
            <a:r>
              <a:rPr lang="el-GR" dirty="0" smtClean="0">
                <a:solidFill>
                  <a:srgbClr val="FFC000"/>
                </a:solidFill>
                <a:latin typeface="Arial Greek" pitchFamily="34" charset="0"/>
              </a:rPr>
              <a:t>-</a:t>
            </a:r>
            <a:r>
              <a:rPr lang="el-GR" dirty="0" err="1" smtClean="0">
                <a:solidFill>
                  <a:srgbClr val="FFC000"/>
                </a:solidFill>
                <a:latin typeface="Arial Greek" pitchFamily="34" charset="0"/>
              </a:rPr>
              <a:t>ιικά</a:t>
            </a:r>
            <a:r>
              <a:rPr lang="el-GR" dirty="0" smtClean="0">
                <a:solidFill>
                  <a:srgbClr val="FFC000"/>
                </a:solidFill>
                <a:latin typeface="Arial Greek" pitchFamily="34" charset="0"/>
              </a:rPr>
              <a:t> φάρμακα</a:t>
            </a:r>
            <a:endParaRPr lang="el-GR" dirty="0">
              <a:solidFill>
                <a:srgbClr val="FFC000"/>
              </a:solidFill>
              <a:latin typeface="Arial Greek" pitchFamily="34" charset="0"/>
            </a:endParaRPr>
          </a:p>
        </p:txBody>
      </p:sp>
      <p:pic>
        <p:nvPicPr>
          <p:cNvPr id="3" name="Picture 4" descr="Vertex_image13"/>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p:spPr>
      </p:pic>
      <p:sp>
        <p:nvSpPr>
          <p:cNvPr id="4" name="AutoShape 17"/>
          <p:cNvSpPr>
            <a:spLocks noChangeArrowheads="1"/>
          </p:cNvSpPr>
          <p:nvPr/>
        </p:nvSpPr>
        <p:spPr bwMode="auto">
          <a:xfrm>
            <a:off x="4644008" y="2204864"/>
            <a:ext cx="1368151" cy="1676400"/>
          </a:xfrm>
          <a:prstGeom prst="roundRect">
            <a:avLst>
              <a:gd name="adj" fmla="val 16667"/>
            </a:avLst>
          </a:prstGeom>
          <a:noFill/>
          <a:ln w="57150">
            <a:solidFill>
              <a:schemeClr val="tx2"/>
            </a:solidFill>
            <a:round/>
            <a:headEnd/>
            <a:tailEnd/>
          </a:ln>
          <a:effectLst/>
        </p:spPr>
        <p:txBody>
          <a:bodyPr wrap="none" anchor="ctr"/>
          <a:lstStyle/>
          <a:p>
            <a:endParaRPr lang="el-GR"/>
          </a:p>
        </p:txBody>
      </p:sp>
      <p:sp>
        <p:nvSpPr>
          <p:cNvPr id="5" name="AutoShape 17"/>
          <p:cNvSpPr>
            <a:spLocks noChangeArrowheads="1"/>
          </p:cNvSpPr>
          <p:nvPr/>
        </p:nvSpPr>
        <p:spPr bwMode="auto">
          <a:xfrm>
            <a:off x="7380312" y="2204864"/>
            <a:ext cx="936104" cy="1676400"/>
          </a:xfrm>
          <a:prstGeom prst="roundRect">
            <a:avLst>
              <a:gd name="adj" fmla="val 16667"/>
            </a:avLst>
          </a:prstGeom>
          <a:noFill/>
          <a:ln w="57150">
            <a:solidFill>
              <a:schemeClr val="tx2"/>
            </a:solidFill>
            <a:round/>
            <a:headEnd/>
            <a:tailEnd/>
          </a:ln>
          <a:effectLst/>
        </p:spPr>
        <p:txBody>
          <a:bodyPr wrap="none" anchor="ctr"/>
          <a:lstStyle/>
          <a:p>
            <a:endParaRPr lang="el-GR"/>
          </a:p>
        </p:txBody>
      </p:sp>
      <p:sp>
        <p:nvSpPr>
          <p:cNvPr id="6" name="AutoShape 17"/>
          <p:cNvSpPr>
            <a:spLocks noChangeArrowheads="1"/>
          </p:cNvSpPr>
          <p:nvPr/>
        </p:nvSpPr>
        <p:spPr bwMode="auto">
          <a:xfrm>
            <a:off x="6588224" y="2204864"/>
            <a:ext cx="720080" cy="1676400"/>
          </a:xfrm>
          <a:prstGeom prst="roundRect">
            <a:avLst>
              <a:gd name="adj" fmla="val 16667"/>
            </a:avLst>
          </a:prstGeom>
          <a:noFill/>
          <a:ln w="57150">
            <a:solidFill>
              <a:schemeClr val="tx2"/>
            </a:solidFill>
            <a:round/>
            <a:headEnd/>
            <a:tailEnd/>
          </a:ln>
          <a:effectLst/>
        </p:spPr>
        <p:txBody>
          <a:bodyPr wrap="none" anchor="ctr"/>
          <a:lstStyle/>
          <a:p>
            <a:endParaRPr lang="el-GR"/>
          </a:p>
        </p:txBody>
      </p:sp>
      <p:sp>
        <p:nvSpPr>
          <p:cNvPr id="7" name="6 - TextBox"/>
          <p:cNvSpPr txBox="1"/>
          <p:nvPr/>
        </p:nvSpPr>
        <p:spPr>
          <a:xfrm>
            <a:off x="6516216" y="3933056"/>
            <a:ext cx="936104" cy="461665"/>
          </a:xfrm>
          <a:prstGeom prst="rect">
            <a:avLst/>
          </a:prstGeom>
          <a:noFill/>
        </p:spPr>
        <p:txBody>
          <a:bodyPr wrap="square" rtlCol="0">
            <a:spAutoFit/>
          </a:bodyPr>
          <a:lstStyle/>
          <a:p>
            <a:r>
              <a:rPr lang="en-US" sz="2400" b="1" dirty="0" smtClean="0"/>
              <a:t>NS5A</a:t>
            </a:r>
            <a:endParaRPr lang="el-GR" sz="2400" b="1" dirty="0"/>
          </a:p>
        </p:txBody>
      </p:sp>
      <p:sp>
        <p:nvSpPr>
          <p:cNvPr id="8" name="7 - TextBox"/>
          <p:cNvSpPr txBox="1"/>
          <p:nvPr/>
        </p:nvSpPr>
        <p:spPr>
          <a:xfrm>
            <a:off x="7452320" y="3903439"/>
            <a:ext cx="864096" cy="461665"/>
          </a:xfrm>
          <a:prstGeom prst="rect">
            <a:avLst/>
          </a:prstGeom>
          <a:noFill/>
        </p:spPr>
        <p:txBody>
          <a:bodyPr wrap="square" rtlCol="0">
            <a:spAutoFit/>
          </a:bodyPr>
          <a:lstStyle/>
          <a:p>
            <a:r>
              <a:rPr lang="en-US" sz="2400" b="1" dirty="0" smtClean="0"/>
              <a:t>NS5B</a:t>
            </a:r>
            <a:endParaRPr lang="el-GR" sz="2400" b="1" dirty="0"/>
          </a:p>
        </p:txBody>
      </p:sp>
      <p:sp>
        <p:nvSpPr>
          <p:cNvPr id="9" name="8 - TextBox"/>
          <p:cNvSpPr txBox="1"/>
          <p:nvPr/>
        </p:nvSpPr>
        <p:spPr>
          <a:xfrm>
            <a:off x="4716016" y="3933056"/>
            <a:ext cx="1152128" cy="461665"/>
          </a:xfrm>
          <a:prstGeom prst="rect">
            <a:avLst/>
          </a:prstGeom>
          <a:noFill/>
        </p:spPr>
        <p:txBody>
          <a:bodyPr wrap="square" rtlCol="0">
            <a:spAutoFit/>
          </a:bodyPr>
          <a:lstStyle/>
          <a:p>
            <a:r>
              <a:rPr lang="en-US" sz="2400" b="1" dirty="0" smtClean="0"/>
              <a:t>NS3/4A</a:t>
            </a:r>
            <a:endParaRPr lang="el-GR" sz="2400" b="1" dirty="0"/>
          </a:p>
        </p:txBody>
      </p:sp>
      <p:sp>
        <p:nvSpPr>
          <p:cNvPr id="10" name="9 - TextBox"/>
          <p:cNvSpPr txBox="1"/>
          <p:nvPr/>
        </p:nvSpPr>
        <p:spPr>
          <a:xfrm>
            <a:off x="2339752" y="4874677"/>
            <a:ext cx="1944216" cy="923330"/>
          </a:xfrm>
          <a:prstGeom prst="rect">
            <a:avLst/>
          </a:prstGeom>
          <a:noFill/>
          <a:ln>
            <a:solidFill>
              <a:srgbClr val="FFFF00"/>
            </a:solidFill>
          </a:ln>
        </p:spPr>
        <p:txBody>
          <a:bodyPr wrap="square" rtlCol="0" anchor="ctr">
            <a:spAutoFit/>
          </a:bodyPr>
          <a:lstStyle/>
          <a:p>
            <a:pPr>
              <a:lnSpc>
                <a:spcPct val="150000"/>
              </a:lnSpc>
            </a:pPr>
            <a:r>
              <a:rPr lang="el-GR" b="1" dirty="0" err="1" smtClean="0">
                <a:solidFill>
                  <a:srgbClr val="FFFF00"/>
                </a:solidFill>
                <a:latin typeface="Arial" pitchFamily="34" charset="0"/>
                <a:cs typeface="Arial" pitchFamily="34" charset="0"/>
              </a:rPr>
              <a:t>Μποσεπρεβίρη</a:t>
            </a:r>
            <a:endParaRPr lang="el-GR" b="1" dirty="0" smtClean="0">
              <a:solidFill>
                <a:srgbClr val="FFFF00"/>
              </a:solidFill>
              <a:latin typeface="Arial" pitchFamily="34" charset="0"/>
              <a:cs typeface="Arial" pitchFamily="34" charset="0"/>
            </a:endParaRPr>
          </a:p>
          <a:p>
            <a:pPr>
              <a:lnSpc>
                <a:spcPct val="150000"/>
              </a:lnSpc>
            </a:pPr>
            <a:r>
              <a:rPr lang="el-GR" b="1" dirty="0" err="1" smtClean="0">
                <a:solidFill>
                  <a:srgbClr val="FFFF00"/>
                </a:solidFill>
                <a:latin typeface="Arial" pitchFamily="34" charset="0"/>
                <a:cs typeface="Arial" pitchFamily="34" charset="0"/>
              </a:rPr>
              <a:t>Τελαπρεβίρη</a:t>
            </a:r>
            <a:endParaRPr lang="el-GR" b="1" dirty="0">
              <a:solidFill>
                <a:srgbClr val="FFFF00"/>
              </a:solidFill>
              <a:latin typeface="Arial" pitchFamily="34" charset="0"/>
              <a:cs typeface="Arial" pitchFamily="34" charset="0"/>
            </a:endParaRPr>
          </a:p>
        </p:txBody>
      </p:sp>
      <p:cxnSp>
        <p:nvCxnSpPr>
          <p:cNvPr id="12" name="11 - Ευθύγραμμο βέλος σύνδεσης"/>
          <p:cNvCxnSpPr/>
          <p:nvPr/>
        </p:nvCxnSpPr>
        <p:spPr>
          <a:xfrm flipH="1">
            <a:off x="3923928" y="3861048"/>
            <a:ext cx="792088" cy="9361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Θέμα του Office">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Βαθύ μπλε">
  <a:themeElements>
    <a:clrScheme name="Βαθύ μπλε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Βαθύ μπλε">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Βαθύ μπλε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Βαθύ μπλε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Βαθύ μπλε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Βαθύ μπλε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Βαθύ μπλε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Βαθύ μπλε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oceprevir_ACM_Template">
  <a:themeElements>
    <a:clrScheme name="">
      <a:dk1>
        <a:srgbClr val="777777"/>
      </a:dk1>
      <a:lt1>
        <a:srgbClr val="FFFFFF"/>
      </a:lt1>
      <a:dk2>
        <a:srgbClr val="00003C"/>
      </a:dk2>
      <a:lt2>
        <a:srgbClr val="FFFF00"/>
      </a:lt2>
      <a:accent1>
        <a:srgbClr val="33CCCC"/>
      </a:accent1>
      <a:accent2>
        <a:srgbClr val="FF6600"/>
      </a:accent2>
      <a:accent3>
        <a:srgbClr val="AAAAAF"/>
      </a:accent3>
      <a:accent4>
        <a:srgbClr val="DADADA"/>
      </a:accent4>
      <a:accent5>
        <a:srgbClr val="ADE2E2"/>
      </a:accent5>
      <a:accent6>
        <a:srgbClr val="E75C00"/>
      </a:accent6>
      <a:hlink>
        <a:srgbClr val="33CC33"/>
      </a:hlink>
      <a:folHlink>
        <a:srgbClr val="FF00FF"/>
      </a:folHlink>
    </a:clrScheme>
    <a:fontScheme name="Boceprevir_ACM_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100000"/>
          </a:lnSpc>
          <a:spcBef>
            <a:spcPct val="75000"/>
          </a:spcBef>
          <a:spcAft>
            <a:spcPct val="0"/>
          </a:spcAft>
          <a:buClr>
            <a:srgbClr val="FAFD00"/>
          </a:buClr>
          <a:buSzPct val="117000"/>
          <a:buFont typeface="Symbol" charset="0"/>
          <a:buChar char="·"/>
          <a:tabLst/>
          <a:defRPr kumimoji="0" lang="en-US" sz="400" b="0" i="0" u="none" strike="noStrike" cap="none" normalizeH="0" baseline="0">
            <a:ln>
              <a:noFill/>
            </a:ln>
            <a:solidFill>
              <a:srgbClr val="FFFFFF"/>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100000"/>
          </a:lnSpc>
          <a:spcBef>
            <a:spcPct val="75000"/>
          </a:spcBef>
          <a:spcAft>
            <a:spcPct val="0"/>
          </a:spcAft>
          <a:buClr>
            <a:srgbClr val="FAFD00"/>
          </a:buClr>
          <a:buSzPct val="117000"/>
          <a:buFont typeface="Symbol" charset="0"/>
          <a:buChar char="·"/>
          <a:tabLst/>
          <a:defRPr kumimoji="0" lang="en-US" sz="400" b="0" i="0" u="none" strike="noStrike" cap="none" normalizeH="0" baseline="0">
            <a:ln>
              <a:noFill/>
            </a:ln>
            <a:solidFill>
              <a:srgbClr val="FFFFFF"/>
            </a:solidFill>
            <a:effectLst/>
            <a:latin typeface="Arial" charset="0"/>
            <a:ea typeface="ＭＳ Ｐゴシック" charset="0"/>
            <a:cs typeface="Arial" charset="0"/>
          </a:defRPr>
        </a:defPPr>
      </a:lstStyle>
    </a:lnDef>
  </a:objectDefaults>
  <a:extraClrSchemeLst>
    <a:extraClrScheme>
      <a:clrScheme name="Boceprevir_ACM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ceprevir_ACM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ceprevir_ACM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ceprevir_ACM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ceprevir_ACM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ceprevir_ACM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ceprevir_ACM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HEP Theme">
      <a:dk1>
        <a:srgbClr val="CDCDCF"/>
      </a:dk1>
      <a:lt1>
        <a:srgbClr val="FFFFFF"/>
      </a:lt1>
      <a:dk2>
        <a:srgbClr val="002A17"/>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4FAD2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oceprevir_ACM_Template">
  <a:themeElements>
    <a:clrScheme name="">
      <a:dk1>
        <a:srgbClr val="777777"/>
      </a:dk1>
      <a:lt1>
        <a:srgbClr val="FFFFFF"/>
      </a:lt1>
      <a:dk2>
        <a:srgbClr val="00003C"/>
      </a:dk2>
      <a:lt2>
        <a:srgbClr val="FFFF00"/>
      </a:lt2>
      <a:accent1>
        <a:srgbClr val="33CCCC"/>
      </a:accent1>
      <a:accent2>
        <a:srgbClr val="FF6600"/>
      </a:accent2>
      <a:accent3>
        <a:srgbClr val="AAAAAF"/>
      </a:accent3>
      <a:accent4>
        <a:srgbClr val="DADADA"/>
      </a:accent4>
      <a:accent5>
        <a:srgbClr val="ADE2E2"/>
      </a:accent5>
      <a:accent6>
        <a:srgbClr val="E75C00"/>
      </a:accent6>
      <a:hlink>
        <a:srgbClr val="33CC33"/>
      </a:hlink>
      <a:folHlink>
        <a:srgbClr val="FF00FF"/>
      </a:folHlink>
    </a:clrScheme>
    <a:fontScheme name="Boceprevir_ACM_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100000"/>
          </a:lnSpc>
          <a:spcBef>
            <a:spcPct val="75000"/>
          </a:spcBef>
          <a:spcAft>
            <a:spcPct val="0"/>
          </a:spcAft>
          <a:buClr>
            <a:srgbClr val="FAFD00"/>
          </a:buClr>
          <a:buSzPct val="117000"/>
          <a:buFont typeface="Symbol" charset="0"/>
          <a:buChar char="·"/>
          <a:tabLst/>
          <a:defRPr kumimoji="0" lang="en-US" sz="400" b="0" i="0" u="none" strike="noStrike" cap="none" normalizeH="0" baseline="0">
            <a:ln>
              <a:noFill/>
            </a:ln>
            <a:solidFill>
              <a:srgbClr val="FFFFFF"/>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100000"/>
          </a:lnSpc>
          <a:spcBef>
            <a:spcPct val="75000"/>
          </a:spcBef>
          <a:spcAft>
            <a:spcPct val="0"/>
          </a:spcAft>
          <a:buClr>
            <a:srgbClr val="FAFD00"/>
          </a:buClr>
          <a:buSzPct val="117000"/>
          <a:buFont typeface="Symbol" charset="0"/>
          <a:buChar char="·"/>
          <a:tabLst/>
          <a:defRPr kumimoji="0" lang="en-US" sz="400" b="0" i="0" u="none" strike="noStrike" cap="none" normalizeH="0" baseline="0">
            <a:ln>
              <a:noFill/>
            </a:ln>
            <a:solidFill>
              <a:srgbClr val="FFFFFF"/>
            </a:solidFill>
            <a:effectLst/>
            <a:latin typeface="Arial" charset="0"/>
            <a:ea typeface="ＭＳ Ｐゴシック" charset="0"/>
            <a:cs typeface="Arial" charset="0"/>
          </a:defRPr>
        </a:defPPr>
      </a:lstStyle>
    </a:lnDef>
  </a:objectDefaults>
  <a:extraClrSchemeLst>
    <a:extraClrScheme>
      <a:clrScheme name="Boceprevir_ACM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ceprevir_ACM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ceprevir_ACM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ceprevir_ACM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ceprevir_ACM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ceprevir_ACM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ceprevir_ACM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TotalTime>
  <Words>1298</Words>
  <Application>Microsoft Office PowerPoint</Application>
  <PresentationFormat>Προβολή στην οθόνη (4:3)</PresentationFormat>
  <Paragraphs>396</Paragraphs>
  <Slides>27</Slides>
  <Notes>11</Notes>
  <HiddenSlides>0</HiddenSlides>
  <MMClips>0</MMClips>
  <ScaleCrop>false</ScaleCrop>
  <HeadingPairs>
    <vt:vector size="4" baseType="variant">
      <vt:variant>
        <vt:lpstr>Θέμα</vt:lpstr>
      </vt:variant>
      <vt:variant>
        <vt:i4>5</vt:i4>
      </vt:variant>
      <vt:variant>
        <vt:lpstr>Τίτλοι διαφανειών</vt:lpstr>
      </vt:variant>
      <vt:variant>
        <vt:i4>27</vt:i4>
      </vt:variant>
    </vt:vector>
  </HeadingPairs>
  <TitlesOfParts>
    <vt:vector size="32" baseType="lpstr">
      <vt:lpstr>Θέμα του Office</vt:lpstr>
      <vt:lpstr>Βαθύ μπλε</vt:lpstr>
      <vt:lpstr>1_Boceprevir_ACM_Template</vt:lpstr>
      <vt:lpstr>2_Custom Design</vt:lpstr>
      <vt:lpstr>Boceprevir_ACM_Template</vt:lpstr>
      <vt:lpstr>Διαφάνεια 1</vt:lpstr>
      <vt:lpstr>Διαφάνεια 2</vt:lpstr>
      <vt:lpstr>Διαφάνεια 3</vt:lpstr>
      <vt:lpstr>Διαφάνεια 4</vt:lpstr>
      <vt:lpstr>Διαφάνεια 5</vt:lpstr>
      <vt:lpstr>Διαφάνεια 6</vt:lpstr>
      <vt:lpstr>PEG-IFNa και Ριμπαβιρίνη</vt:lpstr>
      <vt:lpstr>Διαφάνεια 8</vt:lpstr>
      <vt:lpstr>Αντι-ιικά φάρμακα</vt:lpstr>
      <vt:lpstr>Διαφάνεια 10</vt:lpstr>
      <vt:lpstr>Διαφάνεια 11</vt:lpstr>
      <vt:lpstr>Τα καλά νέα</vt:lpstr>
      <vt:lpstr>Αντι-ιικά φάρμακα</vt:lpstr>
      <vt:lpstr>Κατηγορίες αντι-ιικών φαρμάκων</vt:lpstr>
      <vt:lpstr>Διαθέσιμα αντι-ιικά το 2014</vt:lpstr>
      <vt:lpstr>Sofosbuvir + P/R για 12 εβδομάδες σε πρωτοθεραπευόμενους ασθενείς με Γον.1/4/5/6</vt:lpstr>
      <vt:lpstr>Simeprevir + P/R σε πρωτοθεραπευόμενους ασθενείς με γονότυπο 1</vt:lpstr>
      <vt:lpstr>Simeprevir + Sofosbuvir σε ασθενείς με γονότυπο 1</vt:lpstr>
      <vt:lpstr>Διαφάνεια 19</vt:lpstr>
      <vt:lpstr>Μπορούμε ακόμα καλύτερα;</vt:lpstr>
      <vt:lpstr>Τι θα έχουμε στο εγγύς μέλλον;</vt:lpstr>
      <vt:lpstr>Sofosbuvir + Ledipasvir σε ασθενείς με γονότυπο 1</vt:lpstr>
      <vt:lpstr>Τι θα έχουμε στο εγγύς μέλλον;</vt:lpstr>
      <vt:lpstr>PI Backbone + 2 άλλα DAAs</vt:lpstr>
      <vt:lpstr>Το μέλλον είναι ευοίωνο !!!!!</vt:lpstr>
      <vt:lpstr>Διαφάνεια 26</vt:lpstr>
      <vt:lpstr>Διαφάνεια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Jiannis</dc:creator>
  <cp:lastModifiedBy>ΕΛΛΗΝΙΚΗ ΕΤΑΙΡΕΙΑ ΜΕΛΕΤΗΣ ΗΠΑΤΟΣ</cp:lastModifiedBy>
  <cp:revision>33</cp:revision>
  <dcterms:created xsi:type="dcterms:W3CDTF">2013-07-16T23:36:13Z</dcterms:created>
  <dcterms:modified xsi:type="dcterms:W3CDTF">2014-07-17T10:13:09Z</dcterms:modified>
</cp:coreProperties>
</file>